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06"/>
  </p:notesMasterIdLst>
  <p:sldIdLst>
    <p:sldId id="256" r:id="rId2"/>
    <p:sldId id="1411" r:id="rId3"/>
    <p:sldId id="1412" r:id="rId4"/>
    <p:sldId id="1413" r:id="rId5"/>
    <p:sldId id="1414" r:id="rId6"/>
    <p:sldId id="1415" r:id="rId7"/>
    <p:sldId id="1480" r:id="rId8"/>
    <p:sldId id="297" r:id="rId9"/>
    <p:sldId id="315" r:id="rId10"/>
    <p:sldId id="1468" r:id="rId11"/>
    <p:sldId id="1416" r:id="rId12"/>
    <p:sldId id="296" r:id="rId13"/>
    <p:sldId id="319" r:id="rId14"/>
    <p:sldId id="320" r:id="rId15"/>
    <p:sldId id="321" r:id="rId16"/>
    <p:sldId id="322" r:id="rId17"/>
    <p:sldId id="323" r:id="rId18"/>
    <p:sldId id="298" r:id="rId19"/>
    <p:sldId id="324" r:id="rId20"/>
    <p:sldId id="325" r:id="rId21"/>
    <p:sldId id="326" r:id="rId22"/>
    <p:sldId id="1369" r:id="rId23"/>
    <p:sldId id="267" r:id="rId24"/>
    <p:sldId id="1467" r:id="rId25"/>
    <p:sldId id="1371" r:id="rId26"/>
    <p:sldId id="1507" r:id="rId27"/>
    <p:sldId id="1372" r:id="rId28"/>
    <p:sldId id="1373" r:id="rId29"/>
    <p:sldId id="302" r:id="rId30"/>
    <p:sldId id="327" r:id="rId31"/>
    <p:sldId id="1481" r:id="rId32"/>
    <p:sldId id="1482" r:id="rId33"/>
    <p:sldId id="1483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1442" r:id="rId43"/>
    <p:sldId id="338" r:id="rId44"/>
    <p:sldId id="339" r:id="rId45"/>
    <p:sldId id="340" r:id="rId46"/>
    <p:sldId id="341" r:id="rId47"/>
    <p:sldId id="343" r:id="rId48"/>
    <p:sldId id="354" r:id="rId49"/>
    <p:sldId id="355" r:id="rId50"/>
    <p:sldId id="346" r:id="rId51"/>
    <p:sldId id="1352" r:id="rId52"/>
    <p:sldId id="347" r:id="rId53"/>
    <p:sldId id="348" r:id="rId54"/>
    <p:sldId id="1443" r:id="rId55"/>
    <p:sldId id="349" r:id="rId56"/>
    <p:sldId id="350" r:id="rId57"/>
    <p:sldId id="1444" r:id="rId58"/>
    <p:sldId id="275" r:id="rId59"/>
    <p:sldId id="276" r:id="rId60"/>
    <p:sldId id="1502" r:id="rId61"/>
    <p:sldId id="311" r:id="rId62"/>
    <p:sldId id="351" r:id="rId63"/>
    <p:sldId id="352" r:id="rId64"/>
    <p:sldId id="356" r:id="rId65"/>
    <p:sldId id="358" r:id="rId66"/>
    <p:sldId id="313" r:id="rId67"/>
    <p:sldId id="316" r:id="rId68"/>
    <p:sldId id="1505" r:id="rId69"/>
    <p:sldId id="1485" r:id="rId70"/>
    <p:sldId id="1486" r:id="rId71"/>
    <p:sldId id="1487" r:id="rId72"/>
    <p:sldId id="317" r:id="rId73"/>
    <p:sldId id="318" r:id="rId74"/>
    <p:sldId id="1488" r:id="rId75"/>
    <p:sldId id="1489" r:id="rId76"/>
    <p:sldId id="1490" r:id="rId77"/>
    <p:sldId id="314" r:id="rId78"/>
    <p:sldId id="1484" r:id="rId79"/>
    <p:sldId id="1491" r:id="rId80"/>
    <p:sldId id="1492" r:id="rId81"/>
    <p:sldId id="1493" r:id="rId82"/>
    <p:sldId id="328" r:id="rId83"/>
    <p:sldId id="1494" r:id="rId84"/>
    <p:sldId id="1495" r:id="rId85"/>
    <p:sldId id="1496" r:id="rId86"/>
    <p:sldId id="1497" r:id="rId87"/>
    <p:sldId id="1498" r:id="rId88"/>
    <p:sldId id="1506" r:id="rId89"/>
    <p:sldId id="1311" r:id="rId90"/>
    <p:sldId id="1312" r:id="rId91"/>
    <p:sldId id="268" r:id="rId92"/>
    <p:sldId id="1446" r:id="rId93"/>
    <p:sldId id="360" r:id="rId94"/>
    <p:sldId id="361" r:id="rId95"/>
    <p:sldId id="281" r:id="rId96"/>
    <p:sldId id="362" r:id="rId97"/>
    <p:sldId id="363" r:id="rId98"/>
    <p:sldId id="364" r:id="rId99"/>
    <p:sldId id="1445" r:id="rId100"/>
    <p:sldId id="367" r:id="rId101"/>
    <p:sldId id="368" r:id="rId102"/>
    <p:sldId id="369" r:id="rId103"/>
    <p:sldId id="381" r:id="rId104"/>
    <p:sldId id="1441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3D7FAC-48D5-4A46-AC9C-12619B01AB84}">
          <p14:sldIdLst>
            <p14:sldId id="256"/>
          </p14:sldIdLst>
        </p14:section>
        <p14:section name="VR History" id="{80982E8F-3B42-6A46-AB80-EE05F4E6A4C8}">
          <p14:sldIdLst>
            <p14:sldId id="1411"/>
            <p14:sldId id="1412"/>
            <p14:sldId id="1413"/>
            <p14:sldId id="1414"/>
            <p14:sldId id="1415"/>
            <p14:sldId id="1480"/>
            <p14:sldId id="297"/>
            <p14:sldId id="315"/>
            <p14:sldId id="1468"/>
            <p14:sldId id="1416"/>
            <p14:sldId id="296"/>
            <p14:sldId id="319"/>
            <p14:sldId id="320"/>
            <p14:sldId id="321"/>
            <p14:sldId id="322"/>
            <p14:sldId id="323"/>
            <p14:sldId id="298"/>
            <p14:sldId id="324"/>
            <p14:sldId id="325"/>
            <p14:sldId id="326"/>
            <p14:sldId id="1369"/>
            <p14:sldId id="267"/>
            <p14:sldId id="1467"/>
            <p14:sldId id="1371"/>
            <p14:sldId id="1507"/>
            <p14:sldId id="1372"/>
            <p14:sldId id="1373"/>
            <p14:sldId id="302"/>
            <p14:sldId id="327"/>
            <p14:sldId id="1481"/>
            <p14:sldId id="1482"/>
            <p14:sldId id="1483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1442"/>
            <p14:sldId id="338"/>
            <p14:sldId id="339"/>
            <p14:sldId id="340"/>
            <p14:sldId id="341"/>
            <p14:sldId id="343"/>
            <p14:sldId id="354"/>
            <p14:sldId id="355"/>
            <p14:sldId id="346"/>
            <p14:sldId id="1352"/>
            <p14:sldId id="347"/>
            <p14:sldId id="348"/>
            <p14:sldId id="1443"/>
            <p14:sldId id="349"/>
            <p14:sldId id="350"/>
            <p14:sldId id="1444"/>
            <p14:sldId id="275"/>
            <p14:sldId id="276"/>
            <p14:sldId id="1502"/>
            <p14:sldId id="311"/>
            <p14:sldId id="351"/>
            <p14:sldId id="352"/>
            <p14:sldId id="356"/>
            <p14:sldId id="358"/>
            <p14:sldId id="313"/>
            <p14:sldId id="316"/>
            <p14:sldId id="1505"/>
            <p14:sldId id="1485"/>
            <p14:sldId id="1486"/>
            <p14:sldId id="1487"/>
            <p14:sldId id="317"/>
            <p14:sldId id="318"/>
            <p14:sldId id="1488"/>
            <p14:sldId id="1489"/>
            <p14:sldId id="1490"/>
            <p14:sldId id="314"/>
            <p14:sldId id="1484"/>
            <p14:sldId id="1491"/>
            <p14:sldId id="1492"/>
            <p14:sldId id="1493"/>
            <p14:sldId id="328"/>
            <p14:sldId id="1494"/>
            <p14:sldId id="1495"/>
            <p14:sldId id="1496"/>
            <p14:sldId id="1497"/>
            <p14:sldId id="1498"/>
            <p14:sldId id="1506"/>
            <p14:sldId id="1311"/>
            <p14:sldId id="1312"/>
            <p14:sldId id="268"/>
            <p14:sldId id="1446"/>
            <p14:sldId id="360"/>
            <p14:sldId id="361"/>
            <p14:sldId id="281"/>
            <p14:sldId id="362"/>
            <p14:sldId id="363"/>
            <p14:sldId id="364"/>
            <p14:sldId id="1445"/>
            <p14:sldId id="367"/>
            <p14:sldId id="368"/>
            <p14:sldId id="369"/>
            <p14:sldId id="381"/>
          </p14:sldIdLst>
        </p14:section>
        <p14:section name="Other" id="{2997F198-711C-DF4E-9762-A14EC3C12DE6}">
          <p14:sldIdLst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30"/>
    <p:restoredTop sz="90748"/>
  </p:normalViewPr>
  <p:slideViewPr>
    <p:cSldViewPr>
      <p:cViewPr varScale="1">
        <p:scale>
          <a:sx n="106" d="100"/>
          <a:sy n="106" d="100"/>
        </p:scale>
        <p:origin x="3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Pig-</a:t>
            </a:r>
            <a:r>
              <a:rPr lang="en-US" dirty="0" err="1"/>
              <a:t>malion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A0C5958-096A-7847-AFE2-37B5E8D617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6352F2-9920-B04A-B47B-FDE27454319A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433CCEE-B7E2-5E4D-9A42-8742ABD6DA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D3CD8A90-2B5D-C34A-BFA4-31DC244A75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25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356107" cy="425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kern="0" baseline="0" dirty="0"/>
              <a:t>Some slides from </a:t>
            </a:r>
          </a:p>
        </p:txBody>
      </p:sp>
    </p:spTree>
    <p:extLst>
      <p:ext uri="{BB962C8B-B14F-4D97-AF65-F5344CB8AC3E}">
        <p14:creationId xmlns:p14="http://schemas.microsoft.com/office/powerpoint/2010/main" val="333142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210917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55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9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4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07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64" r:id="rId2"/>
    <p:sldLayoutId id="2147483755" r:id="rId3"/>
    <p:sldLayoutId id="2147483756" r:id="rId4"/>
    <p:sldLayoutId id="2147483757" r:id="rId5"/>
    <p:sldLayoutId id="2147483758" r:id="rId6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jpg"/><Relationship Id="rId4" Type="http://schemas.openxmlformats.org/officeDocument/2006/relationships/image" Target="../media/image170.jp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3" Type="http://schemas.openxmlformats.org/officeDocument/2006/relationships/image" Target="../media/image174.jpg"/><Relationship Id="rId7" Type="http://schemas.openxmlformats.org/officeDocument/2006/relationships/image" Target="../media/image178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jpg"/><Relationship Id="rId5" Type="http://schemas.openxmlformats.org/officeDocument/2006/relationships/image" Target="../media/image176.jpg"/><Relationship Id="rId10" Type="http://schemas.openxmlformats.org/officeDocument/2006/relationships/image" Target="../media/image181.jpg"/><Relationship Id="rId4" Type="http://schemas.openxmlformats.org/officeDocument/2006/relationships/image" Target="../media/image175.jpg"/><Relationship Id="rId9" Type="http://schemas.openxmlformats.org/officeDocument/2006/relationships/image" Target="../media/image180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EKkVg9NqGM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SINEBZNCks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SINEBZNCks?feature=oembed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mersivelifeblog.files.wordpress.com/2015/04/vr_history.jpg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wZXGprxag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twZXGprxag?feature=oembed" TargetMode="Externa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B3saviItTI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YB3saviItTI?feature=oembed" TargetMode="Externa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4zICmyuNvs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O4zICmyuNvs?feature=oembed" TargetMode="Externa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ZwtVz7z0wM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oZwtVz7z0wM?feature=oembed" TargetMode="Externa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y6g66FbkmQ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y6g66FbkmQ?feature=oembed" TargetMode="Externa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5Oj4S_x2Cc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X5Oj4S_x2Cc?feature=oembed" TargetMode="Externa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qZyZrN3Pl0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dqZyZrN3Pl0?feature=oembed" TargetMode="Externa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cyCWEsbsPU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cyCWEsbsPU?feature=oembed" TargetMode="Externa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s3AhNr5o6o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fs3AhNr5o6o?feature=oembed" TargetMode="Externa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Xj7qPEUEq0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2Xj7qPEUEq0?start=20&amp;feature=oembed" TargetMode="Externa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www.mvis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TrgHXNAs24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zTrgHXNAs24?feature=oembed" TargetMode="Externa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UsWBCH8Ch8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LUsWBCH8Ch8?feature=oembed" TargetMode="Externa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KL0urEdtPU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KL0urEdtPU?feature=oembed" TargetMode="External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jAviW2alpA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kjAviW2alpA?feature=oembed" TargetMode="External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dAaU0CRHng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tdAaU0CRHng?start=120&amp;feature=oembed" TargetMode="Externa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dTjuXcce_c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edTjuXcce_c?feature=oembed" TargetMode="External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JO_AZkCL9U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JO_AZkCL9U?feature=oembed" TargetMode="External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64_16K2e08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b64_16K2e08?feature=oembed" TargetMode="External"/><Relationship Id="rId4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wHQwgBzSI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LGwHQwgBzSI?feature=oembed" TargetMode="External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ATuCkRWFE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fNATuCkRWFE?feature=oembed" TargetMode="External"/><Relationship Id="rId4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c9eiVyO6gM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2c9eiVyO6gM?feature=oembed" TargetMode="External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jpg"/><Relationship Id="rId4" Type="http://schemas.openxmlformats.org/officeDocument/2006/relationships/image" Target="../media/image145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r/" TargetMode="External"/><Relationship Id="rId2" Type="http://schemas.openxmlformats.org/officeDocument/2006/relationships/hyperlink" Target="https://developer.apple.com/arkit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xDyVBsBtX8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6xDyVBsBtX8?feature=oembed" TargetMode="External"/><Relationship Id="rId4" Type="http://schemas.openxmlformats.org/officeDocument/2006/relationships/image" Target="../media/image1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ptk8P15TI?t=10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hxptk8P15TI?start=10&amp;feature=oembed" TargetMode="External"/><Relationship Id="rId4" Type="http://schemas.openxmlformats.org/officeDocument/2006/relationships/image" Target="../media/image15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The History of Augmented &amp; </a:t>
            </a:r>
            <a:r>
              <a:rPr lang="en-US" sz="5100" dirty="0"/>
              <a:t>Virtual Reality</a:t>
            </a:r>
            <a:endParaRPr lang="en-US" sz="5100" u="sng" dirty="0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6BF28-C9DA-324D-A3DC-F4E9D0798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Pygmalion's Spectacles (1935)</a:t>
            </a:r>
          </a:p>
          <a:p>
            <a:pPr lvl="1"/>
            <a:r>
              <a:rPr lang="en-US" dirty="0"/>
              <a:t>Short Story by Stanley Weinbaum</a:t>
            </a:r>
          </a:p>
          <a:p>
            <a:pPr lvl="1"/>
            <a:r>
              <a:rPr lang="en-US" dirty="0"/>
              <a:t>Probably the first comprehensive </a:t>
            </a:r>
            <a:br>
              <a:rPr lang="en-US" dirty="0"/>
            </a:br>
            <a:r>
              <a:rPr lang="en-US" dirty="0"/>
              <a:t>VR model</a:t>
            </a:r>
          </a:p>
          <a:p>
            <a:pPr lvl="1"/>
            <a:r>
              <a:rPr lang="en-US" dirty="0"/>
              <a:t>Main character, Dan Burke, tries a </a:t>
            </a:r>
            <a:br>
              <a:rPr lang="en-US" dirty="0"/>
            </a:br>
            <a:r>
              <a:rPr lang="en-US" dirty="0"/>
              <a:t>pair of goggles that provide: "a movie that gives one sight and sound [...] taste, smell, and touch. [...] You are in the story, you speak to the shadows (characters) and they reply, and instead of being on a screen, the story is all about you, and you are in it."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784F36-F272-C045-833A-7D1BFD9F2A8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391400" y="1676400"/>
            <a:ext cx="3231757" cy="1821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5164897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017AF1-6BF9-F54D-A634-B4093D61D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Google Cardboard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Released 2014 (Google 20% project)</a:t>
            </a:r>
          </a:p>
          <a:p>
            <a:pPr lvl="1"/>
            <a:r>
              <a:rPr lang="en-US" dirty="0"/>
              <a:t>&gt;5 million shipped/given away</a:t>
            </a:r>
          </a:p>
          <a:p>
            <a:pPr lvl="1"/>
            <a:r>
              <a:rPr lang="en-US" dirty="0"/>
              <a:t>Easy to use developer tools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FDF9F8-E2CA-9145-9DA5-97B7C2DD37C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393850" y="2056275"/>
            <a:ext cx="2716636" cy="152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3604592" y="1761457"/>
            <a:ext cx="3528003" cy="2391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1946203" y="1824369"/>
            <a:ext cx="2105428" cy="2128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7517848" y="4064859"/>
            <a:ext cx="3672967" cy="1993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 txBox="1"/>
          <p:nvPr/>
        </p:nvSpPr>
        <p:spPr>
          <a:xfrm>
            <a:off x="3759102" y="2575199"/>
            <a:ext cx="292762" cy="5702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3630" b="1" dirty="0">
                <a:solidFill>
                  <a:srgbClr val="292934"/>
                </a:solidFill>
                <a:latin typeface="Arial"/>
                <a:cs typeface="Arial"/>
              </a:rPr>
              <a:t>+</a:t>
            </a:r>
            <a:endParaRPr sz="363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64590" y="2572193"/>
            <a:ext cx="292762" cy="5702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3630" b="1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endParaRPr sz="363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13077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D6C12-AE34-654E-AF7F-57162AFFF9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73" dirty="0"/>
              <a:t>Many </a:t>
            </a:r>
            <a:r>
              <a:rPr lang="en-US" sz="4000" spc="-91" dirty="0"/>
              <a:t>Different </a:t>
            </a:r>
            <a:r>
              <a:rPr lang="en-US" sz="4000" spc="-86" dirty="0"/>
              <a:t>Cardboard</a:t>
            </a:r>
            <a:r>
              <a:rPr lang="en-US" sz="4000" spc="-445" dirty="0"/>
              <a:t> </a:t>
            </a:r>
            <a:r>
              <a:rPr lang="en-US" sz="4000" spc="-103" dirty="0"/>
              <a:t>Viewers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440EC6-A8D0-9042-9CA7-A0B633B98FF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946203" y="1830618"/>
            <a:ext cx="8298754" cy="4149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9305884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45987" y="1716929"/>
            <a:ext cx="2321042" cy="1389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4976704" y="1727527"/>
            <a:ext cx="2056328" cy="1248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555546" y="1699987"/>
            <a:ext cx="2017057" cy="14061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2391876" y="3278407"/>
            <a:ext cx="1856046" cy="1410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7690754" y="3003553"/>
            <a:ext cx="2354419" cy="158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2345772" y="4735105"/>
            <a:ext cx="2274473" cy="15830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4783288" y="4619921"/>
            <a:ext cx="2756891" cy="1706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5012131" y="3003554"/>
            <a:ext cx="2166897" cy="1671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7690752" y="4735104"/>
            <a:ext cx="2416208" cy="15830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/>
          <p:nvPr/>
        </p:nvSpPr>
        <p:spPr>
          <a:xfrm>
            <a:off x="2084515" y="3034290"/>
            <a:ext cx="2535731" cy="146381"/>
          </a:xfrm>
          <a:custGeom>
            <a:avLst/>
            <a:gdLst/>
            <a:ahLst/>
            <a:cxnLst/>
            <a:rect l="l" t="t" r="r" b="b"/>
            <a:pathLst>
              <a:path w="2794000" h="161289">
                <a:moveTo>
                  <a:pt x="0" y="0"/>
                </a:moveTo>
                <a:lnTo>
                  <a:pt x="2793999" y="0"/>
                </a:lnTo>
                <a:lnTo>
                  <a:pt x="2793999" y="160867"/>
                </a:lnTo>
                <a:lnTo>
                  <a:pt x="0" y="1608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object 13"/>
          <p:cNvSpPr/>
          <p:nvPr/>
        </p:nvSpPr>
        <p:spPr>
          <a:xfrm>
            <a:off x="7690751" y="4443187"/>
            <a:ext cx="2535731" cy="146381"/>
          </a:xfrm>
          <a:custGeom>
            <a:avLst/>
            <a:gdLst/>
            <a:ahLst/>
            <a:cxnLst/>
            <a:rect l="l" t="t" r="r" b="b"/>
            <a:pathLst>
              <a:path w="2794000" h="161289">
                <a:moveTo>
                  <a:pt x="0" y="0"/>
                </a:moveTo>
                <a:lnTo>
                  <a:pt x="2793998" y="0"/>
                </a:lnTo>
                <a:lnTo>
                  <a:pt x="2793998" y="160867"/>
                </a:lnTo>
                <a:lnTo>
                  <a:pt x="0" y="1608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EAB0A49-EAC0-3546-BFCC-2F16C5F76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Mobile VR Viewers Available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C68B071-FC6B-C64A-AA76-AC29646126E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209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40F03-EF2A-C74C-99BF-A6F0943398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Virtual Reality has a long history</a:t>
            </a:r>
          </a:p>
          <a:p>
            <a:pPr lvl="2"/>
            <a:r>
              <a:rPr lang="en-US" dirty="0"/>
              <a:t>&gt; 50 years of HMDs, simulators</a:t>
            </a:r>
          </a:p>
          <a:p>
            <a:pPr lvl="1"/>
            <a:r>
              <a:rPr lang="en-US" dirty="0"/>
              <a:t>Key elements for VR were in place by early 1990’s</a:t>
            </a:r>
          </a:p>
          <a:p>
            <a:pPr lvl="2"/>
            <a:r>
              <a:rPr lang="en-US" dirty="0"/>
              <a:t>Displays, tracking, input, graphics</a:t>
            </a:r>
          </a:p>
          <a:p>
            <a:pPr lvl="2"/>
            <a:r>
              <a:rPr lang="en-US" dirty="0"/>
              <a:t>Strong support from military, government, universities</a:t>
            </a:r>
          </a:p>
          <a:p>
            <a:pPr lvl="1"/>
            <a:r>
              <a:rPr lang="en-US" dirty="0"/>
              <a:t>First commercial wave failed in late 1990’s</a:t>
            </a:r>
          </a:p>
          <a:p>
            <a:pPr lvl="2"/>
            <a:r>
              <a:rPr lang="en-US" dirty="0"/>
              <a:t>Too expensive, bad user experience, poor technology,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We are now in second commercial wave</a:t>
            </a:r>
          </a:p>
          <a:p>
            <a:pPr lvl="2"/>
            <a:r>
              <a:rPr lang="en-US" dirty="0"/>
              <a:t>Better experience, affordable hardware</a:t>
            </a:r>
          </a:p>
          <a:p>
            <a:pPr lvl="2"/>
            <a:r>
              <a:rPr lang="en-US" dirty="0"/>
              <a:t>Large commercial investment, Significant installed user base</a:t>
            </a:r>
          </a:p>
          <a:p>
            <a:pPr lvl="2"/>
            <a:endParaRPr lang="en-US" dirty="0"/>
          </a:p>
          <a:p>
            <a:r>
              <a:rPr lang="en-US" dirty="0"/>
              <a:t>Will Virtual Reality be a commercial success this time?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A85A9-7B3A-3343-AF90-BD7ACA7E3B3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93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8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245881" y="1447800"/>
            <a:ext cx="3918856" cy="3000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703694" y="2463822"/>
            <a:ext cx="4402949" cy="2971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5699374" y="2459498"/>
            <a:ext cx="4411596" cy="2980637"/>
          </a:xfrm>
          <a:custGeom>
            <a:avLst/>
            <a:gdLst/>
            <a:ahLst/>
            <a:cxnLst/>
            <a:rect l="l" t="t" r="r" b="b"/>
            <a:pathLst>
              <a:path w="4860925" h="3284220">
                <a:moveTo>
                  <a:pt x="0" y="0"/>
                </a:moveTo>
                <a:lnTo>
                  <a:pt x="4860923" y="0"/>
                </a:lnTo>
                <a:lnTo>
                  <a:pt x="4860923" y="3284139"/>
                </a:lnTo>
                <a:lnTo>
                  <a:pt x="0" y="328413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411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4787B8-72CA-C543-B056-1B576A525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8493" y="533400"/>
            <a:ext cx="7715014" cy="5708798"/>
          </a:xfrm>
        </p:spPr>
        <p:txBody>
          <a:bodyPr>
            <a:normAutofit fontScale="92500"/>
          </a:bodyPr>
          <a:lstStyle/>
          <a:p>
            <a:r>
              <a:rPr lang="en-US" dirty="0"/>
              <a:t>3D Cinema Golden Era (1950-60s)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Polarized 3D projection or anaglyph (red/blue)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BC3110-B2D7-A640-8A5B-DCA285A3E90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78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040D5-4B0A-844E-9481-AB33CC305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685800"/>
            <a:ext cx="6429179" cy="5708798"/>
          </a:xfrm>
        </p:spPr>
        <p:txBody>
          <a:bodyPr/>
          <a:lstStyle/>
          <a:p>
            <a:r>
              <a:rPr lang="en-US" dirty="0"/>
              <a:t>Early 1950s – Cinerama (Fred Waller)</a:t>
            </a:r>
          </a:p>
          <a:p>
            <a:pPr lvl="1"/>
            <a:r>
              <a:rPr lang="en-US" dirty="0"/>
              <a:t>Movie screen big enough to give a 180° horizontal view.</a:t>
            </a:r>
          </a:p>
          <a:p>
            <a:pPr lvl="1"/>
            <a:r>
              <a:rPr lang="en-US" dirty="0"/>
              <a:t>Viewers feel like they´re in the scene</a:t>
            </a:r>
          </a:p>
          <a:p>
            <a:pPr lvl="1"/>
            <a:r>
              <a:rPr lang="en-US" dirty="0"/>
              <a:t>Required 3 cameras and 3 projectors (very much like IMAX or modern </a:t>
            </a:r>
            <a:r>
              <a:rPr lang="en-US" dirty="0" err="1"/>
              <a:t>Powerwalls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8620C3-395E-8F4F-A938-A5732C0C718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17608-FFF4-4D4B-A4C2-FE85176D8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041" y="1600200"/>
            <a:ext cx="4389184" cy="41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1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013F85-9167-8D4F-A4D4-BFE09F483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1" y="827733"/>
            <a:ext cx="5867399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Link Trainer (1929 – 1950s)</a:t>
            </a:r>
          </a:p>
          <a:p>
            <a:pPr lvl="1"/>
            <a:r>
              <a:rPr lang="en-US" dirty="0"/>
              <a:t>Flight Simulator Training</a:t>
            </a:r>
          </a:p>
          <a:p>
            <a:pPr lvl="2"/>
            <a:r>
              <a:rPr lang="en-US" dirty="0"/>
              <a:t>Full six degree of freedom rotation</a:t>
            </a:r>
          </a:p>
          <a:p>
            <a:pPr lvl="2"/>
            <a:r>
              <a:rPr lang="en-US" dirty="0"/>
              <a:t>Force feedback and motion control</a:t>
            </a:r>
          </a:p>
          <a:p>
            <a:pPr lvl="2"/>
            <a:r>
              <a:rPr lang="en-US" dirty="0"/>
              <a:t>Simulated instruments</a:t>
            </a:r>
          </a:p>
          <a:p>
            <a:pPr lvl="2"/>
            <a:r>
              <a:rPr lang="en-US" dirty="0"/>
              <a:t>Modeling common flight conditions</a:t>
            </a:r>
          </a:p>
          <a:p>
            <a:pPr lvl="1"/>
            <a:r>
              <a:rPr lang="en-US" dirty="0"/>
              <a:t>Over 500,000 pilots trained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851DD2-AFB6-7049-BAFC-06C38058FBF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500778" y="3231598"/>
            <a:ext cx="3457815" cy="259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315200" y="613321"/>
            <a:ext cx="2956433" cy="2365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6351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D1C0F1-634D-B64A-82F1-3B35F335E6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73" dirty="0"/>
              <a:t>Link </a:t>
            </a:r>
            <a:r>
              <a:rPr lang="en-US" sz="4000" spc="-100" dirty="0"/>
              <a:t>Trainer </a:t>
            </a:r>
            <a:r>
              <a:rPr lang="en-US" sz="4000" spc="-91" dirty="0"/>
              <a:t>Video</a:t>
            </a:r>
            <a:r>
              <a:rPr lang="en-US" sz="4000" spc="-504" dirty="0"/>
              <a:t> </a:t>
            </a:r>
            <a:r>
              <a:rPr lang="en-US" sz="4000" spc="-91" dirty="0"/>
              <a:t>(1966)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99F3C-D9DB-6846-B5B3-48C0F66A57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/MEKkVg9NqGM</a:t>
            </a:r>
          </a:p>
        </p:txBody>
      </p:sp>
      <p:pic>
        <p:nvPicPr>
          <p:cNvPr id="7" name="Online Media 6" descr="Link Trainer">
            <a:hlinkClick r:id="" action="ppaction://media"/>
            <a:extLst>
              <a:ext uri="{FF2B5EF4-FFF2-40B4-BE49-F238E27FC236}">
                <a16:creationId xmlns:a16="http://schemas.microsoft.com/office/drawing/2014/main" id="{91EEFAD7-756D-8C4F-9F2C-5374AEB096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83069" y="1024257"/>
            <a:ext cx="7225862" cy="54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9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B2B6F-BF22-154B-B8EC-97170C196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827733"/>
            <a:ext cx="7315199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Sensorama</a:t>
            </a:r>
            <a:r>
              <a:rPr lang="en-US" dirty="0"/>
              <a:t> (1955) - Morton Heilig</a:t>
            </a:r>
          </a:p>
          <a:p>
            <a:pPr lvl="1"/>
            <a:r>
              <a:rPr lang="en-US" dirty="0"/>
              <a:t>”… a virtual reality simulator with handlebars, binocular display, vibrating seat, stereophonic speakers, cold air blower, and a device close to the nose that would generate odors that fit the action in the film…”</a:t>
            </a:r>
          </a:p>
          <a:p>
            <a:pPr lvl="1"/>
            <a:r>
              <a:rPr lang="en-US" dirty="0"/>
              <a:t>Motorcycle ride on the streets of Manhattan! </a:t>
            </a:r>
          </a:p>
          <a:p>
            <a:pPr lvl="1"/>
            <a:r>
              <a:rPr lang="en-US" dirty="0"/>
              <a:t>Multi-sensory—Visuals, Sound, Wind, Vibration, and Smell</a:t>
            </a:r>
          </a:p>
          <a:p>
            <a:pPr lvl="1"/>
            <a:r>
              <a:rPr lang="en-US" dirty="0"/>
              <a:t>No financial support—commercial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E483-7FCF-8E42-8C2D-0DC5245F703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8001000" y="800956"/>
            <a:ext cx="3642230" cy="5394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049812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68EDD9-2CD6-CE4B-AB13-95ABE66EFA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Sensorama</a:t>
            </a:r>
            <a:r>
              <a:rPr lang="en-US" dirty="0"/>
              <a:t> Video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962F7-FFCB-D943-A513-DCB81288FF0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https://youtu.be/vSINEBZNCks</a:t>
            </a:r>
            <a:r>
              <a:rPr lang="en-US" dirty="0"/>
              <a:t> </a:t>
            </a:r>
          </a:p>
        </p:txBody>
      </p:sp>
      <p:pic>
        <p:nvPicPr>
          <p:cNvPr id="7" name="Online Media 6" descr="Morton Heilig's Sensorama (Interview).mov">
            <a:hlinkClick r:id="" action="ppaction://media"/>
            <a:extLst>
              <a:ext uri="{FF2B5EF4-FFF2-40B4-BE49-F238E27FC236}">
                <a16:creationId xmlns:a16="http://schemas.microsoft.com/office/drawing/2014/main" id="{A3059CB4-66AF-5640-AC4A-AC72A71E4C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00300" y="997007"/>
            <a:ext cx="7391400" cy="5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1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313541" y="1524000"/>
            <a:ext cx="11564917" cy="4502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06E29-BAAF-3740-AA71-1A0B8AF25E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73" dirty="0"/>
              <a:t>Early </a:t>
            </a:r>
            <a:r>
              <a:rPr lang="en-US" sz="4000" spc="-64" dirty="0"/>
              <a:t>HMD</a:t>
            </a:r>
            <a:r>
              <a:rPr lang="en-US" sz="4000" spc="-381" dirty="0"/>
              <a:t> </a:t>
            </a:r>
            <a:r>
              <a:rPr lang="en-US" sz="4000" spc="-91" dirty="0"/>
              <a:t>Patents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101A2-C0C4-EF47-A72C-F17DA4EBA29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0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E5C247-F2D0-8C49-B217-8D2F00E7D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Early HUD (1958)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6135BD-5076-2549-B46E-9B378BED7B8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6315513" y="1595993"/>
            <a:ext cx="4052855" cy="2715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2059327" y="1595993"/>
            <a:ext cx="4100248" cy="4991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7144217" y="4413166"/>
            <a:ext cx="2296566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F16 – Head Up</a:t>
            </a:r>
            <a:r>
              <a:rPr sz="1724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Display</a:t>
            </a:r>
            <a:endParaRPr sz="172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482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F91334-1791-AC42-8869-8E9B0EF2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05100" y="642467"/>
            <a:ext cx="6781801" cy="55730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HMD (1961)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pPr lvl="1"/>
            <a:r>
              <a:rPr lang="en-US" dirty="0" err="1"/>
              <a:t>Philco</a:t>
            </a:r>
            <a:r>
              <a:rPr lang="en-US" dirty="0"/>
              <a:t> </a:t>
            </a:r>
            <a:r>
              <a:rPr lang="en-US" dirty="0" err="1"/>
              <a:t>Headsight</a:t>
            </a:r>
            <a:r>
              <a:rPr lang="en-US" dirty="0"/>
              <a:t>– Remote Camera Viewing</a:t>
            </a:r>
          </a:p>
          <a:p>
            <a:pPr lvl="1"/>
            <a:r>
              <a:rPr lang="en-US" dirty="0"/>
              <a:t>Components – HMD, closed circuit television</a:t>
            </a:r>
          </a:p>
          <a:p>
            <a:pPr lvl="1"/>
            <a:r>
              <a:rPr lang="en-US" dirty="0"/>
              <a:t>Custom magnetic tracking for head orientation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EB6C6-8995-5E41-9932-035B7FFDCA5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059327" y="1351306"/>
            <a:ext cx="6073346" cy="3144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62377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906273" y="965637"/>
            <a:ext cx="10379455" cy="5570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E4A0AD-B707-2947-A8ED-57BBF142CE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AR/VR History Timeline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F5CE8-FB1F-F041-B3A7-1B9A01C37AF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https://immersivelifeblog.files.wordpress.com/2015/04/vr_history.jpg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762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70423C-94AF-554E-8C8E-E5DA9B2F9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827733"/>
            <a:ext cx="4724400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Ivan Sutherland’s Head-Mounted Display (1968)</a:t>
            </a:r>
          </a:p>
          <a:p>
            <a:pPr lvl="1"/>
            <a:r>
              <a:rPr lang="en-US" dirty="0"/>
              <a:t>See-through HMD</a:t>
            </a:r>
          </a:p>
          <a:p>
            <a:pPr lvl="1"/>
            <a:r>
              <a:rPr lang="en-US" dirty="0"/>
              <a:t>CRT based</a:t>
            </a:r>
          </a:p>
          <a:p>
            <a:pPr lvl="1"/>
            <a:r>
              <a:rPr lang="en-US" dirty="0"/>
              <a:t>Hidden-line geometry</a:t>
            </a:r>
          </a:p>
          <a:p>
            <a:pPr lvl="1"/>
            <a:r>
              <a:rPr lang="en-US" dirty="0"/>
              <a:t>Mechanical head tracking </a:t>
            </a:r>
          </a:p>
          <a:p>
            <a:pPr lvl="1"/>
            <a:r>
              <a:rPr lang="en-US" dirty="0"/>
              <a:t>Binocular, not stereo</a:t>
            </a:r>
          </a:p>
          <a:p>
            <a:pPr lvl="1"/>
            <a:r>
              <a:rPr lang="en-US" dirty="0"/>
              <a:t>40 degree of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23062-D409-474F-83D1-A43EA19162E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5410201" y="3014891"/>
            <a:ext cx="6409903" cy="3395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7690458" y="145236"/>
            <a:ext cx="1849389" cy="2774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66674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6F82DC-D22B-B249-9F7C-2C5CE7332B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82" dirty="0"/>
              <a:t>Sutherland</a:t>
            </a:r>
            <a:r>
              <a:rPr lang="en-US" sz="4000" spc="-263" dirty="0"/>
              <a:t> </a:t>
            </a:r>
            <a:r>
              <a:rPr lang="en-US" sz="4000" spc="-95" dirty="0"/>
              <a:t>Display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DB054-A5CC-5042-8513-2CBFFFA836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https://youtu.be/NtwZXGprxag</a:t>
            </a:r>
            <a:r>
              <a:rPr lang="en-US" dirty="0"/>
              <a:t> </a:t>
            </a:r>
          </a:p>
        </p:txBody>
      </p:sp>
      <p:pic>
        <p:nvPicPr>
          <p:cNvPr id="7" name="Online Media 6" descr="Ivan Sutherland - Head Mounted Display">
            <a:hlinkClick r:id="" action="ppaction://media"/>
            <a:extLst>
              <a:ext uri="{FF2B5EF4-FFF2-40B4-BE49-F238E27FC236}">
                <a16:creationId xmlns:a16="http://schemas.microsoft.com/office/drawing/2014/main" id="{EDBFA435-C9B0-744F-AB0A-A7F76BE058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42538" y="1015216"/>
            <a:ext cx="7306923" cy="547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A90B00-7524-684E-B039-F0641F1FF4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68" dirty="0"/>
              <a:t>Ivan </a:t>
            </a:r>
            <a:r>
              <a:rPr lang="en-US" sz="4000" spc="-86" dirty="0"/>
              <a:t>Sutherland Sketchpad</a:t>
            </a:r>
            <a:r>
              <a:rPr lang="en-US" sz="4000" spc="-381" dirty="0"/>
              <a:t> </a:t>
            </a:r>
            <a:r>
              <a:rPr lang="en-US" sz="4000" spc="-95" dirty="0"/>
              <a:t>(1963)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6F657-EB80-6644-8E0E-39F87DC5A8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Sketchpad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– </a:t>
            </a:r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first interactive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graphics</a:t>
            </a:r>
            <a:r>
              <a:rPr lang="en-US"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program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1898632" y="1047504"/>
            <a:ext cx="8394735" cy="5446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22223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4AD38-931A-8446-885D-65AFDF38E7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68" dirty="0"/>
              <a:t>Ivan </a:t>
            </a:r>
            <a:r>
              <a:rPr lang="en-US" sz="4000" spc="-86" dirty="0"/>
              <a:t>Sutherland Sketchpad</a:t>
            </a:r>
            <a:r>
              <a:rPr lang="en-US" sz="4000" spc="-467" dirty="0"/>
              <a:t> </a:t>
            </a:r>
            <a:r>
              <a:rPr lang="en-US" sz="4000" spc="-95" dirty="0"/>
              <a:t>Demo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314736-77A7-5E4A-B104-D09BE0DF567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https://youtu.be/YB3saviItTI</a:t>
            </a:r>
            <a:r>
              <a:rPr lang="en-US" dirty="0"/>
              <a:t> </a:t>
            </a:r>
          </a:p>
        </p:txBody>
      </p:sp>
      <p:pic>
        <p:nvPicPr>
          <p:cNvPr id="10" name="Online Media 9" descr="Ivan Sutherland Sketch Pad Demo - Short version">
            <a:hlinkClick r:id="" action="ppaction://media"/>
            <a:extLst>
              <a:ext uri="{FF2B5EF4-FFF2-40B4-BE49-F238E27FC236}">
                <a16:creationId xmlns:a16="http://schemas.microsoft.com/office/drawing/2014/main" id="{16B46A33-6063-D54B-A9C1-BA1C22DCF7C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33736" y="990442"/>
            <a:ext cx="7324529" cy="54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2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808AD2-DC01-724F-B5A2-95321C7B0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81000"/>
            <a:ext cx="8915400" cy="601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Ivan Sutherland Vision (1965)</a:t>
            </a:r>
          </a:p>
          <a:p>
            <a:pPr lvl="1"/>
            <a:r>
              <a:rPr lang="en-US" u="sng" dirty="0"/>
              <a:t>About Data Visualization</a:t>
            </a:r>
            <a:r>
              <a:rPr lang="en-US" dirty="0"/>
              <a:t>: “A display connected to a digital computer…is like a looking glass into a mathematical Wonderland.”</a:t>
            </a:r>
          </a:p>
          <a:p>
            <a:pPr lvl="1"/>
            <a:r>
              <a:rPr lang="en-US" u="sng" dirty="0"/>
              <a:t>About Realism</a:t>
            </a:r>
            <a:r>
              <a:rPr lang="en-US" dirty="0"/>
              <a:t>: ”A chair display in such a room would be good enough to sit in. Handcuffs displayed in such a room would be confining, and a bullet displayed in such a room would be fatal.”</a:t>
            </a:r>
          </a:p>
          <a:p>
            <a:pPr lvl="1"/>
            <a:r>
              <a:rPr lang="en-US" u="sng" dirty="0"/>
              <a:t>About Reality</a:t>
            </a:r>
            <a:r>
              <a:rPr lang="en-US" dirty="0"/>
              <a:t>: “There is no reason why the objects displayed by a computer have to follow ordinary rules of physical reality with which we are familiar.”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2E240EC-4CC8-ED4B-9241-5DBE511B745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object 18"/>
          <p:cNvSpPr/>
          <p:nvPr/>
        </p:nvSpPr>
        <p:spPr>
          <a:xfrm>
            <a:off x="9953507" y="2428038"/>
            <a:ext cx="1584959" cy="2602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4422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1573D-72BC-8D42-82E6-495223340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45" dirty="0"/>
              <a:t>An </a:t>
            </a:r>
            <a:r>
              <a:rPr lang="en-US" sz="4000" spc="-82" dirty="0"/>
              <a:t>Invisible</a:t>
            </a:r>
            <a:r>
              <a:rPr lang="en-US" sz="4000" spc="-394" dirty="0"/>
              <a:t> </a:t>
            </a:r>
            <a:r>
              <a:rPr lang="en-US" sz="4000" spc="-91" dirty="0"/>
              <a:t>Interface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2F3AE9-9202-8249-83E9-CDAFF6BF812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946623" y="1143000"/>
            <a:ext cx="8298754" cy="544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353533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85FC64-71E6-934A-B403-37E8EFA7E0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Matrix: The Rabbit 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6ECE-F5F0-5A48-853D-2DAF3BA2133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https://youtu.be/O4zICmyuNvs</a:t>
            </a:r>
            <a:r>
              <a:rPr lang="en-US" dirty="0"/>
              <a:t> </a:t>
            </a:r>
          </a:p>
        </p:txBody>
      </p:sp>
      <p:pic>
        <p:nvPicPr>
          <p:cNvPr id="4" name="Online Media 3" descr="The Matrix: Prison for your Mind - The Rabbit Hole">
            <a:hlinkClick r:id="" action="ppaction://media"/>
            <a:extLst>
              <a:ext uri="{FF2B5EF4-FFF2-40B4-BE49-F238E27FC236}">
                <a16:creationId xmlns:a16="http://schemas.microsoft.com/office/drawing/2014/main" id="{885D5476-507D-1248-A824-3530411462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62200" y="939898"/>
            <a:ext cx="7467600" cy="55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5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1A2F1-0081-AA4D-9EF2-4A148FDE5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9747" y="304801"/>
            <a:ext cx="9572507" cy="2286000"/>
          </a:xfrm>
        </p:spPr>
        <p:txBody>
          <a:bodyPr/>
          <a:lstStyle/>
          <a:p>
            <a:r>
              <a:rPr lang="en-US" sz="4000" spc="-82" dirty="0"/>
              <a:t>Holodeck</a:t>
            </a:r>
            <a:r>
              <a:rPr lang="en-US" sz="4000" spc="-250" dirty="0"/>
              <a:t> </a:t>
            </a:r>
            <a:r>
              <a:rPr lang="en-US" sz="4000" spc="-95" dirty="0"/>
              <a:t>(1974)</a:t>
            </a:r>
          </a:p>
          <a:p>
            <a:pPr lvl="1"/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First </a:t>
            </a:r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shown in </a:t>
            </a:r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Star </a:t>
            </a:r>
            <a:r>
              <a:rPr lang="en-US" sz="3200" spc="-18" dirty="0">
                <a:solidFill>
                  <a:srgbClr val="292934"/>
                </a:solidFill>
                <a:latin typeface="Arial"/>
                <a:cs typeface="Arial"/>
              </a:rPr>
              <a:t>Trek: </a:t>
            </a:r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The Animated</a:t>
            </a:r>
            <a:r>
              <a:rPr lang="en-US" sz="3200" spc="-1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Series</a:t>
            </a:r>
          </a:p>
          <a:p>
            <a:pPr lvl="1"/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Later appeared in Star Trek: The Next Generation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877611" y="3129538"/>
            <a:ext cx="3999539" cy="3054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861910" y="2667000"/>
            <a:ext cx="4218533" cy="3163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98152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F2FA3-2889-3448-A811-20219F00BF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HoloDeck</a:t>
            </a:r>
            <a:r>
              <a:rPr lang="en-US" dirty="0"/>
              <a:t> Video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437DE-C110-834B-AE13-B8C070067D8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https://youtu.be/oZwtVz7z0wM</a:t>
            </a:r>
            <a:r>
              <a:rPr lang="en-US" dirty="0"/>
              <a:t> </a:t>
            </a:r>
          </a:p>
        </p:txBody>
      </p:sp>
      <p:pic>
        <p:nvPicPr>
          <p:cNvPr id="10" name="Online Media 9" descr="Star Trek holodeck introduction">
            <a:hlinkClick r:id="" action="ppaction://media"/>
            <a:extLst>
              <a:ext uri="{FF2B5EF4-FFF2-40B4-BE49-F238E27FC236}">
                <a16:creationId xmlns:a16="http://schemas.microsoft.com/office/drawing/2014/main" id="{94779D1A-F396-7E4D-9C3D-F04EDAFC85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76500" y="1047504"/>
            <a:ext cx="7239000" cy="54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7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A18768-57CC-2D46-9516-03A8FEA731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 Airforce HMDs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1960 - 70’s: US Air Force HMDs (T. Furness III)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24A46A-78DC-F14F-88DF-C696B8D00CB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985945" y="1889524"/>
            <a:ext cx="3302213" cy="2443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434925" y="1889523"/>
            <a:ext cx="2274858" cy="3008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7836673" y="1889523"/>
            <a:ext cx="2368114" cy="30086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37869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69A5F-DC6D-164F-82FC-4DFB86AE4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0300" y="827733"/>
            <a:ext cx="7391400" cy="5202536"/>
          </a:xfrm>
        </p:spPr>
        <p:txBody>
          <a:bodyPr/>
          <a:lstStyle/>
          <a:p>
            <a:pPr lvl="1" algn="ctr"/>
            <a:r>
              <a:rPr lang="en-US" spc="-5" dirty="0"/>
              <a:t>When anything </a:t>
            </a:r>
            <a:r>
              <a:rPr lang="en-US" dirty="0"/>
              <a:t>new comes along,</a:t>
            </a:r>
            <a:r>
              <a:rPr lang="en-US" spc="-45" dirty="0"/>
              <a:t> </a:t>
            </a:r>
            <a:r>
              <a:rPr lang="en-US" dirty="0"/>
              <a:t>everyone, like a child discovering </a:t>
            </a:r>
            <a:r>
              <a:rPr lang="en-US" spc="-5" dirty="0"/>
              <a:t>the </a:t>
            </a:r>
            <a:r>
              <a:rPr lang="en-US" dirty="0"/>
              <a:t>world </a:t>
            </a:r>
            <a:r>
              <a:rPr lang="en-US" spc="-5" dirty="0"/>
              <a:t>thinks that they’ve invented it, </a:t>
            </a:r>
            <a:r>
              <a:rPr lang="en-US" dirty="0"/>
              <a:t>but you </a:t>
            </a:r>
            <a:r>
              <a:rPr lang="en-US" spc="-5" dirty="0"/>
              <a:t>scratch </a:t>
            </a:r>
            <a:r>
              <a:rPr lang="en-US" dirty="0"/>
              <a:t>a </a:t>
            </a:r>
            <a:r>
              <a:rPr lang="en-US" spc="-5" dirty="0"/>
              <a:t>little </a:t>
            </a:r>
            <a:r>
              <a:rPr lang="en-US" dirty="0"/>
              <a:t>and you </a:t>
            </a:r>
            <a:r>
              <a:rPr lang="en-US" spc="-5" dirty="0"/>
              <a:t>find </a:t>
            </a:r>
            <a:r>
              <a:rPr lang="en-US" dirty="0"/>
              <a:t>a caveman </a:t>
            </a:r>
            <a:r>
              <a:rPr lang="en-US" spc="-5" dirty="0"/>
              <a:t>scratching </a:t>
            </a:r>
            <a:r>
              <a:rPr lang="en-US" dirty="0"/>
              <a:t>on a</a:t>
            </a:r>
            <a:r>
              <a:rPr lang="en-US" spc="-27" dirty="0"/>
              <a:t> </a:t>
            </a:r>
            <a:r>
              <a:rPr lang="en-US" dirty="0"/>
              <a:t>wall is </a:t>
            </a:r>
            <a:r>
              <a:rPr lang="en-US" spc="-5" dirty="0"/>
              <a:t>creating virtual reality </a:t>
            </a:r>
            <a:r>
              <a:rPr lang="en-US" dirty="0"/>
              <a:t>in a sense.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7D93E9-5B90-CD4C-9915-D5C8D71AE6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1800" spc="-5" dirty="0">
                <a:solidFill>
                  <a:srgbClr val="292934"/>
                </a:solidFill>
                <a:latin typeface="Arial"/>
                <a:cs typeface="Arial"/>
              </a:rPr>
              <a:t>Morton </a:t>
            </a:r>
            <a:r>
              <a:rPr lang="en-US" sz="1800" dirty="0" err="1">
                <a:solidFill>
                  <a:srgbClr val="292934"/>
                </a:solidFill>
                <a:latin typeface="Arial"/>
                <a:cs typeface="Arial"/>
              </a:rPr>
              <a:t>Helig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 (</a:t>
            </a:r>
            <a:r>
              <a:rPr lang="en-US" sz="1800" dirty="0" err="1">
                <a:solidFill>
                  <a:srgbClr val="292934"/>
                </a:solidFill>
                <a:latin typeface="Arial"/>
                <a:cs typeface="Arial"/>
              </a:rPr>
              <a:t>Hammit</a:t>
            </a:r>
            <a:r>
              <a:rPr lang="en-US" sz="1800" spc="-7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292934"/>
                </a:solidFill>
                <a:latin typeface="Arial"/>
                <a:cs typeface="Arial"/>
              </a:rPr>
              <a:t>1993)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764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39FC8C-9606-6F47-8F0D-E7310499E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827733"/>
            <a:ext cx="5464152" cy="52025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Super Cockpit (1965-80’s)</a:t>
            </a:r>
          </a:p>
          <a:p>
            <a:pPr lvl="1"/>
            <a:r>
              <a:rPr lang="en-US" dirty="0"/>
              <a:t>US Airforce Research Program</a:t>
            </a:r>
          </a:p>
          <a:p>
            <a:pPr lvl="2"/>
            <a:r>
              <a:rPr lang="en-US" dirty="0"/>
              <a:t>Wright Patterson Air Force Base</a:t>
            </a:r>
          </a:p>
          <a:p>
            <a:pPr lvl="2"/>
            <a:r>
              <a:rPr lang="en-US" dirty="0"/>
              <a:t>Tom Furness III</a:t>
            </a:r>
          </a:p>
          <a:p>
            <a:pPr lvl="1"/>
            <a:r>
              <a:rPr lang="en-US" dirty="0"/>
              <a:t>Multisensory</a:t>
            </a:r>
          </a:p>
          <a:p>
            <a:pPr lvl="2"/>
            <a:r>
              <a:rPr lang="en-US" dirty="0"/>
              <a:t>Visual, auditory, tactile</a:t>
            </a:r>
          </a:p>
          <a:p>
            <a:pPr lvl="2"/>
            <a:r>
              <a:rPr lang="en-US" dirty="0"/>
              <a:t>Head, eye, speech, and hand input</a:t>
            </a:r>
          </a:p>
          <a:p>
            <a:pPr lvl="1"/>
            <a:r>
              <a:rPr lang="en-US" dirty="0"/>
              <a:t>Addressing pilot information overload</a:t>
            </a:r>
          </a:p>
          <a:p>
            <a:pPr lvl="2"/>
            <a:r>
              <a:rPr lang="en-US" dirty="0"/>
              <a:t>Flight controls and tasks too complicated</a:t>
            </a:r>
          </a:p>
          <a:p>
            <a:pPr lvl="1"/>
            <a:r>
              <a:rPr lang="en-US" dirty="0"/>
              <a:t>Research only</a:t>
            </a:r>
          </a:p>
          <a:p>
            <a:pPr lvl="2"/>
            <a:r>
              <a:rPr lang="en-US" dirty="0"/>
              <a:t>big system, not safe for ejecting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6EEBF9-18B0-AB49-9AE6-0C3E916897B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947568" y="515499"/>
            <a:ext cx="2053291" cy="2608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6659673" y="3276600"/>
            <a:ext cx="2521047" cy="2608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DD4E68BD-5EE2-484D-86E7-15639E418502}"/>
              </a:ext>
            </a:extLst>
          </p:cNvPr>
          <p:cNvSpPr>
            <a:spLocks noChangeAspect="1"/>
          </p:cNvSpPr>
          <p:nvPr/>
        </p:nvSpPr>
        <p:spPr>
          <a:xfrm>
            <a:off x="6172200" y="515499"/>
            <a:ext cx="3589154" cy="2608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4E833AAF-3AE2-B241-84D4-2CE721A7B44A}"/>
              </a:ext>
            </a:extLst>
          </p:cNvPr>
          <p:cNvSpPr>
            <a:spLocks noChangeAspect="1"/>
          </p:cNvSpPr>
          <p:nvPr/>
        </p:nvSpPr>
        <p:spPr>
          <a:xfrm>
            <a:off x="9947568" y="3276600"/>
            <a:ext cx="2053292" cy="2664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603620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E864F0-CA9E-404B-A566-C106A0BFC6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SuperCockpit</a:t>
            </a:r>
            <a:r>
              <a:rPr lang="en-US" dirty="0"/>
              <a:t> Program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1970 - 80’s: US Air Force Super Cockpit (T. Furness III)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F754FDF-A759-C848-9C92-0CA4F333646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858482" y="1836623"/>
            <a:ext cx="4901022" cy="3662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016497" y="1595993"/>
            <a:ext cx="2661645" cy="2128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8002559" y="3049256"/>
            <a:ext cx="2162478" cy="2465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206261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D5169-5F1F-CE4F-931F-629E5D10B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33400"/>
            <a:ext cx="10363200" cy="6003131"/>
          </a:xfrm>
        </p:spPr>
        <p:txBody>
          <a:bodyPr>
            <a:normAutofit/>
          </a:bodyPr>
          <a:lstStyle/>
          <a:p>
            <a:r>
              <a:rPr lang="en-US" dirty="0"/>
              <a:t>Modern Airforce HMDs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Honeywell Integrated Helmet and Display Sighting System (IHADSS) on AH-64 Apache attack helicopter in 1985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2542EA-8C67-3147-A80E-E0CC545DB56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281985" y="1595994"/>
            <a:ext cx="7466711" cy="3713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503606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057BF8-9EC4-B949-9C30-E78AA95A53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F35- HMD Demo (2014)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D45ED-D057-9342-A640-66EB31834E2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https://youtu.be/Ay6g66FbkmQ</a:t>
            </a:r>
            <a:r>
              <a:rPr lang="en-US" dirty="0"/>
              <a:t> </a:t>
            </a:r>
          </a:p>
        </p:txBody>
      </p:sp>
      <p:pic>
        <p:nvPicPr>
          <p:cNvPr id="7" name="Online Media 6" descr="Get a Pilot's Eye View of the F-35 Head-Up Display - AINtv">
            <a:hlinkClick r:id="" action="ppaction://media"/>
            <a:extLst>
              <a:ext uri="{FF2B5EF4-FFF2-40B4-BE49-F238E27FC236}">
                <a16:creationId xmlns:a16="http://schemas.microsoft.com/office/drawing/2014/main" id="{9E7CD2C7-A391-0D4D-BE4F-5569175357F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92705" y="1047504"/>
            <a:ext cx="9606589" cy="540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08FC4C-BAF3-4F4D-9ECA-A37CEEEA6C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spc="-100" dirty="0" err="1"/>
              <a:t>StarWars</a:t>
            </a:r>
            <a:r>
              <a:rPr lang="en-US" sz="4000" spc="-245" dirty="0"/>
              <a:t> </a:t>
            </a:r>
            <a:r>
              <a:rPr lang="en-US" sz="4000" spc="-95" dirty="0"/>
              <a:t>(1977)</a:t>
            </a:r>
          </a:p>
          <a:p>
            <a:endParaRPr lang="en-US" sz="4000" spc="-95" dirty="0"/>
          </a:p>
          <a:p>
            <a:endParaRPr lang="en-US" sz="4000" spc="-95" dirty="0"/>
          </a:p>
          <a:p>
            <a:endParaRPr lang="en-US" sz="4000" spc="-95" dirty="0"/>
          </a:p>
          <a:p>
            <a:endParaRPr lang="en-US" sz="4000" spc="-95" dirty="0"/>
          </a:p>
          <a:p>
            <a:endParaRPr lang="en-US" sz="4000" spc="-95" dirty="0"/>
          </a:p>
          <a:p>
            <a:endParaRPr lang="en-US" dirty="0"/>
          </a:p>
          <a:p>
            <a:endParaRPr lang="en-US" dirty="0"/>
          </a:p>
          <a:p>
            <a:pPr lvl="1" algn="ctr"/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Use of 3D graphics and AR</a:t>
            </a:r>
            <a:r>
              <a:rPr lang="en-US" sz="3200" spc="-1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interfaces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A794C-7BE7-AB49-B4E7-305886E95BF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946203" y="1699988"/>
            <a:ext cx="8298754" cy="3442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03526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239F30-8F9A-3547-A6F6-444285FFA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1" y="827733"/>
            <a:ext cx="6037610" cy="52025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Aspen Movie Map (1978)</a:t>
            </a:r>
          </a:p>
          <a:p>
            <a:pPr lvl="1"/>
            <a:r>
              <a:rPr lang="en-US" dirty="0"/>
              <a:t>Andrew Lippman, MIT</a:t>
            </a:r>
          </a:p>
          <a:p>
            <a:pPr lvl="1"/>
            <a:r>
              <a:rPr lang="en-US" dirty="0"/>
              <a:t>Car	driven through Aspen</a:t>
            </a:r>
          </a:p>
          <a:p>
            <a:pPr lvl="2"/>
            <a:r>
              <a:rPr lang="en-US" dirty="0"/>
              <a:t>4 stop motion cameras</a:t>
            </a:r>
          </a:p>
          <a:p>
            <a:pPr lvl="2"/>
            <a:r>
              <a:rPr lang="en-US" dirty="0"/>
              <a:t>Pictures every 10 feet</a:t>
            </a:r>
          </a:p>
          <a:p>
            <a:pPr lvl="1"/>
            <a:r>
              <a:rPr lang="en-US" dirty="0"/>
              <a:t>Interactive playback</a:t>
            </a:r>
          </a:p>
          <a:p>
            <a:pPr lvl="2"/>
            <a:r>
              <a:rPr lang="en-US" dirty="0"/>
              <a:t>Played from laserdisc, touch screen</a:t>
            </a:r>
          </a:p>
          <a:p>
            <a:pPr lvl="2"/>
            <a:r>
              <a:rPr lang="en-US" dirty="0"/>
              <a:t>People able to navigation in any direction</a:t>
            </a:r>
          </a:p>
          <a:p>
            <a:pPr lvl="2"/>
            <a:r>
              <a:rPr lang="en-US" dirty="0"/>
              <a:t>Map interface</a:t>
            </a:r>
          </a:p>
          <a:p>
            <a:pPr lvl="2"/>
            <a:r>
              <a:rPr lang="en-US" dirty="0"/>
              <a:t>3D graphics overlay</a:t>
            </a:r>
          </a:p>
          <a:p>
            <a:pPr lvl="1"/>
            <a:r>
              <a:rPr lang="en-US" dirty="0"/>
              <a:t>Early version of Google </a:t>
            </a:r>
            <a:r>
              <a:rPr lang="en-US" dirty="0" err="1"/>
              <a:t>StreetView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2EDA24-EF45-4246-A320-6088E18AFF5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391400" y="997004"/>
            <a:ext cx="3129234" cy="4863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31831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11CEDD-F907-1C42-8F86-0EF7978EB9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73" dirty="0"/>
              <a:t>Aspen </a:t>
            </a:r>
            <a:r>
              <a:rPr lang="en-US" sz="4000" spc="-77" dirty="0"/>
              <a:t>Movie </a:t>
            </a:r>
            <a:r>
              <a:rPr lang="en-US" sz="4000" spc="-64" dirty="0"/>
              <a:t>Map</a:t>
            </a:r>
            <a:r>
              <a:rPr lang="en-US" sz="4000" spc="-481" dirty="0"/>
              <a:t> </a:t>
            </a:r>
            <a:r>
              <a:rPr lang="en-US" sz="4000" spc="-95" dirty="0"/>
              <a:t>Demo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1A964-861D-DA4A-9CEA-3E5CECADD75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https://youtu.be/X5Oj4S_x2Cc</a:t>
            </a:r>
            <a:r>
              <a:rPr lang="en-US" dirty="0"/>
              <a:t> </a:t>
            </a:r>
          </a:p>
        </p:txBody>
      </p:sp>
      <p:pic>
        <p:nvPicPr>
          <p:cNvPr id="7" name="Online Media 6" descr="Aspen Moviemap">
            <a:hlinkClick r:id="" action="ppaction://media"/>
            <a:extLst>
              <a:ext uri="{FF2B5EF4-FFF2-40B4-BE49-F238E27FC236}">
                <a16:creationId xmlns:a16="http://schemas.microsoft.com/office/drawing/2014/main" id="{B51BF9D1-230F-1A47-9E9C-C1B9403228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76500" y="1047504"/>
            <a:ext cx="7239000" cy="54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C913D-567C-6348-B009-B19321FB3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827733"/>
            <a:ext cx="5486400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VideoPlace</a:t>
            </a:r>
            <a:r>
              <a:rPr lang="en-US" dirty="0"/>
              <a:t> (1975-80’s)</a:t>
            </a:r>
          </a:p>
          <a:p>
            <a:pPr lvl="1"/>
            <a:r>
              <a:rPr lang="en-US" dirty="0"/>
              <a:t>Myron Krueger</a:t>
            </a:r>
          </a:p>
          <a:p>
            <a:pPr lvl="1"/>
            <a:r>
              <a:rPr lang="en-US" dirty="0"/>
              <a:t>Graphics/gesture recognition</a:t>
            </a:r>
          </a:p>
          <a:p>
            <a:pPr lvl="2"/>
            <a:r>
              <a:rPr lang="en-US" dirty="0"/>
              <a:t>Real time interaction</a:t>
            </a:r>
          </a:p>
          <a:p>
            <a:pPr lvl="1"/>
            <a:r>
              <a:rPr lang="en-US" dirty="0" err="1"/>
              <a:t>VideoDesk</a:t>
            </a:r>
            <a:endParaRPr lang="en-US" dirty="0"/>
          </a:p>
          <a:p>
            <a:pPr lvl="2"/>
            <a:r>
              <a:rPr lang="en-US" dirty="0"/>
              <a:t>camera captures gestures</a:t>
            </a:r>
          </a:p>
          <a:p>
            <a:pPr lvl="2"/>
            <a:r>
              <a:rPr lang="en-US" dirty="0"/>
              <a:t>relays to remote collaborator</a:t>
            </a:r>
          </a:p>
          <a:p>
            <a:pPr lvl="2"/>
            <a:r>
              <a:rPr lang="en-US" dirty="0"/>
              <a:t>gestures control graphics</a:t>
            </a:r>
          </a:p>
          <a:p>
            <a:pPr lvl="2"/>
            <a:r>
              <a:rPr lang="en-US" dirty="0"/>
              <a:t>paint, draw, menu selection</a:t>
            </a:r>
          </a:p>
          <a:p>
            <a:pPr lvl="1"/>
            <a:r>
              <a:rPr lang="en-US" dirty="0"/>
              <a:t>Wrote Book – Artificial Reality 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85E3D2-D9EB-704E-9D25-C0681C68F15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042845" y="1077045"/>
            <a:ext cx="3759625" cy="2501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415651" y="3174786"/>
            <a:ext cx="2709549" cy="1832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7411678" y="4177554"/>
            <a:ext cx="1248416" cy="1613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741065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29D23D-C7FC-8644-AE03-2D1CA452B7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95" dirty="0" err="1"/>
              <a:t>VideoPlace</a:t>
            </a:r>
            <a:r>
              <a:rPr lang="en-US" sz="4000" spc="-231" dirty="0"/>
              <a:t> </a:t>
            </a:r>
            <a:r>
              <a:rPr lang="en-US" sz="4000" spc="-95" dirty="0"/>
              <a:t>Demo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B6531B-0959-2F48-A329-492FEA8B728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https://youtu.be/dqZyZrN3Pl0</a:t>
            </a:r>
            <a:r>
              <a:rPr lang="en-US" dirty="0"/>
              <a:t> </a:t>
            </a:r>
          </a:p>
        </p:txBody>
      </p:sp>
      <p:pic>
        <p:nvPicPr>
          <p:cNvPr id="7" name="Online Media 6" descr="Myron Kreuger - Video Place - 1989">
            <a:hlinkClick r:id="" action="ppaction://media"/>
            <a:extLst>
              <a:ext uri="{FF2B5EF4-FFF2-40B4-BE49-F238E27FC236}">
                <a16:creationId xmlns:a16="http://schemas.microsoft.com/office/drawing/2014/main" id="{6DC4F70B-2566-2046-92DF-690F4A3764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06869" y="1006853"/>
            <a:ext cx="7378262" cy="55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3AD6E-D4FF-1B4B-8968-FDDF0BA8F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187" y="827733"/>
            <a:ext cx="6361814" cy="5202536"/>
          </a:xfrm>
        </p:spPr>
        <p:txBody>
          <a:bodyPr>
            <a:normAutofit fontScale="92500"/>
          </a:bodyPr>
          <a:lstStyle/>
          <a:p>
            <a:r>
              <a:rPr lang="en-US" dirty="0"/>
              <a:t>LEEP Optics (1979)</a:t>
            </a:r>
          </a:p>
          <a:p>
            <a:pPr lvl="1"/>
            <a:r>
              <a:rPr lang="en-US" dirty="0"/>
              <a:t>Large Expanse, Extra Perspective optics</a:t>
            </a:r>
          </a:p>
          <a:p>
            <a:pPr lvl="2"/>
            <a:r>
              <a:rPr lang="en-US" dirty="0"/>
              <a:t>Developed by Eric Howlett</a:t>
            </a:r>
          </a:p>
          <a:p>
            <a:pPr lvl="1"/>
            <a:r>
              <a:rPr lang="en-US" dirty="0"/>
              <a:t>Lens design for extremely wide field of view</a:t>
            </a:r>
          </a:p>
          <a:p>
            <a:pPr lvl="2"/>
            <a:r>
              <a:rPr lang="en-US" dirty="0"/>
              <a:t>High resolution in center, lower resolution in periphery</a:t>
            </a:r>
          </a:p>
          <a:p>
            <a:pPr lvl="2"/>
            <a:r>
              <a:rPr lang="en-US" dirty="0"/>
              <a:t>90</a:t>
            </a:r>
            <a:r>
              <a:rPr lang="en-US" baseline="30000" dirty="0"/>
              <a:t>o</a:t>
            </a:r>
            <a:r>
              <a:rPr lang="en-US" dirty="0"/>
              <a:t> direct FOV, 140</a:t>
            </a:r>
            <a:r>
              <a:rPr lang="en-US" baseline="30000" dirty="0"/>
              <a:t>o</a:t>
            </a:r>
            <a:r>
              <a:rPr lang="en-US" dirty="0"/>
              <a:t> corneal FOV</a:t>
            </a:r>
          </a:p>
          <a:p>
            <a:pPr lvl="1"/>
            <a:r>
              <a:rPr lang="en-US" dirty="0"/>
              <a:t>Used as basis for most VR HMDs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7E3756-2ABC-1F43-9544-B853D86A7C0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447110" y="1066800"/>
            <a:ext cx="4287690" cy="2411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795753" y="3793514"/>
            <a:ext cx="3390014" cy="2017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4346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53B401-2375-B74F-A1BC-16285EEC7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8493" y="827733"/>
            <a:ext cx="7715014" cy="5708798"/>
          </a:xfrm>
        </p:spPr>
        <p:txBody>
          <a:bodyPr>
            <a:normAutofit fontScale="85000" lnSpcReduction="10000"/>
          </a:bodyPr>
          <a:lstStyle/>
          <a:p>
            <a:r>
              <a:rPr lang="en-US" sz="4000" spc="-73" dirty="0"/>
              <a:t>Early </a:t>
            </a:r>
            <a:r>
              <a:rPr lang="en-US" sz="4000" spc="-82" dirty="0"/>
              <a:t>History (30,000 </a:t>
            </a:r>
            <a:r>
              <a:rPr lang="en-US" sz="4000" spc="-45" dirty="0"/>
              <a:t>BC -</a:t>
            </a:r>
            <a:r>
              <a:rPr lang="en-US" sz="4000" spc="-722" dirty="0"/>
              <a:t> </a:t>
            </a:r>
            <a:r>
              <a:rPr lang="en-US" sz="4000" dirty="0"/>
              <a:t>)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lvl="1" algn="ctr"/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The history </a:t>
            </a:r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of VR is </a:t>
            </a:r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rooted </a:t>
            </a:r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in </a:t>
            </a:r>
            <a:r>
              <a:rPr lang="en-US" sz="3200" spc="-9" dirty="0">
                <a:solidFill>
                  <a:srgbClr val="292934"/>
                </a:solidFill>
                <a:latin typeface="Arial"/>
                <a:cs typeface="Arial"/>
              </a:rPr>
              <a:t>human’s </a:t>
            </a:r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first attempts to </a:t>
            </a:r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reproduce </a:t>
            </a:r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world around</a:t>
            </a:r>
            <a:r>
              <a:rPr lang="en-US" sz="3200" spc="-32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them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0A12F7-E552-8E44-98AA-54C262F57A5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946204" y="1699989"/>
            <a:ext cx="3307976" cy="2179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2326683" y="3675202"/>
            <a:ext cx="2351194" cy="1765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5376711" y="1714306"/>
            <a:ext cx="3123558" cy="1998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8562155" y="1699988"/>
            <a:ext cx="1682802" cy="2040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4804662" y="3675202"/>
            <a:ext cx="2501153" cy="1765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7392547" y="3675202"/>
            <a:ext cx="2569094" cy="1765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038320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5F1F0-85CD-DC43-86E6-C06E3F3973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68" dirty="0"/>
              <a:t>LEEP </a:t>
            </a:r>
            <a:r>
              <a:rPr lang="en-US" sz="4000" spc="-77" dirty="0"/>
              <a:t>Optics</a:t>
            </a:r>
            <a:r>
              <a:rPr lang="en-US" sz="4000" spc="-439" dirty="0"/>
              <a:t> </a:t>
            </a:r>
            <a:r>
              <a:rPr lang="en-US" sz="4000" spc="-95" dirty="0"/>
              <a:t>Design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4C99E-B250-EA47-AACE-BBF19AA8DF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1752070" y="1215254"/>
            <a:ext cx="8687860" cy="5148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019712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C21968-C996-CD4E-98E9-231C14D062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103" dirty="0"/>
              <a:t>Tron</a:t>
            </a:r>
            <a:r>
              <a:rPr lang="en-US" sz="4000" spc="-263" dirty="0"/>
              <a:t> </a:t>
            </a:r>
            <a:r>
              <a:rPr lang="en-US" sz="4000" spc="-95" dirty="0"/>
              <a:t>(1982)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A48E0-C6BD-8640-A4FF-A0B8C3EB2B0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444128" y="5502127"/>
            <a:ext cx="8431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10"/>
              </a:lnSpc>
            </a:pPr>
            <a:r>
              <a:rPr sz="1815" spc="9" dirty="0">
                <a:solidFill>
                  <a:srgbClr val="93A299"/>
                </a:solidFill>
                <a:latin typeface="Arial"/>
                <a:cs typeface="Arial"/>
              </a:rPr>
              <a:t>•</a:t>
            </a:r>
            <a:r>
              <a:rPr sz="1815" spc="82" dirty="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sz="2178" spc="-5" dirty="0">
                <a:solidFill>
                  <a:srgbClr val="292934"/>
                </a:solidFill>
                <a:latin typeface="Arial"/>
                <a:cs typeface="Arial"/>
              </a:rPr>
              <a:t>asdfa</a:t>
            </a:r>
            <a:endParaRPr sz="2178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6203" y="1699987"/>
            <a:ext cx="8298754" cy="4713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96659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FF5DD-1307-8D47-85C3-318034BF73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Tron (1982)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6306F-D88E-D945-A6BF-DB11F80045B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https://youtu.be/VcyCWEsbsPU</a:t>
            </a:r>
            <a:r>
              <a:rPr lang="en-US" dirty="0"/>
              <a:t> </a:t>
            </a:r>
          </a:p>
        </p:txBody>
      </p:sp>
      <p:pic>
        <p:nvPicPr>
          <p:cNvPr id="6" name="Online Media 5" descr="Tron (1982) - The Recognizer and the Bit">
            <a:hlinkClick r:id="" action="ppaction://media"/>
            <a:extLst>
              <a:ext uri="{FF2B5EF4-FFF2-40B4-BE49-F238E27FC236}">
                <a16:creationId xmlns:a16="http://schemas.microsoft.com/office/drawing/2014/main" id="{239D6611-D6DF-9F40-BDC6-07D3EEB7A7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04188" y="1033242"/>
            <a:ext cx="9783625" cy="55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B720C8-D619-154A-BAB7-903A3D246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27733"/>
            <a:ext cx="6019799" cy="5202536"/>
          </a:xfrm>
        </p:spPr>
        <p:txBody>
          <a:bodyPr>
            <a:normAutofit/>
          </a:bodyPr>
          <a:lstStyle/>
          <a:p>
            <a:r>
              <a:rPr lang="en-US" dirty="0"/>
              <a:t>The Data Glove (1981-82)</a:t>
            </a:r>
          </a:p>
          <a:p>
            <a:pPr lvl="1"/>
            <a:r>
              <a:rPr lang="en-US" dirty="0"/>
              <a:t>Precursor, Sayre Glove</a:t>
            </a:r>
          </a:p>
          <a:p>
            <a:pPr lvl="2"/>
            <a:r>
              <a:rPr lang="en-US" dirty="0"/>
              <a:t>Univ. of Illinois, 1977</a:t>
            </a:r>
          </a:p>
          <a:p>
            <a:pPr lvl="1"/>
            <a:r>
              <a:rPr lang="en-US" dirty="0"/>
              <a:t>Thomas Zimmerman (1982)</a:t>
            </a:r>
          </a:p>
          <a:p>
            <a:pPr lvl="1"/>
            <a:r>
              <a:rPr lang="en-US" dirty="0"/>
              <a:t>Fiber optic bend sensors</a:t>
            </a:r>
          </a:p>
          <a:p>
            <a:pPr lvl="2"/>
            <a:r>
              <a:rPr lang="en-US" dirty="0"/>
              <a:t>Detecting finger bending</a:t>
            </a:r>
          </a:p>
          <a:p>
            <a:pPr lvl="1"/>
            <a:r>
              <a:rPr lang="en-US" dirty="0"/>
              <a:t>Commercialized by VPL</a:t>
            </a:r>
          </a:p>
          <a:p>
            <a:pPr lvl="2"/>
            <a:r>
              <a:rPr lang="en-US" dirty="0"/>
              <a:t>Mattel </a:t>
            </a:r>
            <a:r>
              <a:rPr lang="en-US" dirty="0" err="1"/>
              <a:t>PowerGlove</a:t>
            </a:r>
            <a:r>
              <a:rPr lang="en-US" dirty="0"/>
              <a:t> (1989)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ABB38C-06B1-B14B-95EA-725ED06705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858859" y="3755150"/>
            <a:ext cx="3764312" cy="2512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9296400" y="1204576"/>
            <a:ext cx="2408708" cy="184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6319279" y="1776828"/>
            <a:ext cx="2421736" cy="1836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568345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D663A8-E743-134D-B38D-36F070F5E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64" dirty="0"/>
              <a:t>VPL </a:t>
            </a:r>
            <a:r>
              <a:rPr lang="en-US" sz="4000" spc="-82" dirty="0" err="1"/>
              <a:t>DataGlove</a:t>
            </a:r>
            <a:r>
              <a:rPr lang="en-US" sz="4000" spc="-508" dirty="0"/>
              <a:t> </a:t>
            </a:r>
            <a:r>
              <a:rPr lang="en-US" sz="4000" spc="-95" dirty="0"/>
              <a:t>Demo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DC0799-531C-C34F-82C3-983CF0A6D47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https://youtu.be/fs3AhNr5o6o</a:t>
            </a:r>
            <a:r>
              <a:rPr lang="en-US" dirty="0"/>
              <a:t> </a:t>
            </a:r>
          </a:p>
        </p:txBody>
      </p:sp>
      <p:pic>
        <p:nvPicPr>
          <p:cNvPr id="5" name="Online Media 4" descr="DataGlove">
            <a:hlinkClick r:id="" action="ppaction://media"/>
            <a:extLst>
              <a:ext uri="{FF2B5EF4-FFF2-40B4-BE49-F238E27FC236}">
                <a16:creationId xmlns:a16="http://schemas.microsoft.com/office/drawing/2014/main" id="{CB4440FE-11C3-3E42-B937-BCC0A13B90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42538" y="1020382"/>
            <a:ext cx="7306923" cy="547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7C7BE3-0040-8D4C-8FFC-9BBE10D73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5638800" cy="6019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NASA VIEW/VIVED (1981-86)</a:t>
            </a:r>
          </a:p>
          <a:p>
            <a:pPr lvl="1"/>
            <a:r>
              <a:rPr lang="en-US" dirty="0"/>
              <a:t>Early HMD (McGreevy Humphries)</a:t>
            </a:r>
          </a:p>
          <a:p>
            <a:pPr lvl="2"/>
            <a:r>
              <a:rPr lang="en-US" dirty="0"/>
              <a:t>LCD “Watchman” displays</a:t>
            </a:r>
          </a:p>
          <a:p>
            <a:pPr lvl="1"/>
            <a:r>
              <a:rPr lang="en-US" dirty="0"/>
              <a:t>VIEW (Scott Fisher)</a:t>
            </a:r>
          </a:p>
          <a:p>
            <a:pPr lvl="2"/>
            <a:r>
              <a:rPr lang="en-US" dirty="0" err="1"/>
              <a:t>Polhemus</a:t>
            </a:r>
            <a:r>
              <a:rPr lang="en-US" dirty="0"/>
              <a:t> tracker</a:t>
            </a:r>
          </a:p>
          <a:p>
            <a:pPr lvl="2"/>
            <a:r>
              <a:rPr lang="en-US" dirty="0"/>
              <a:t>LEEP-based HMD</a:t>
            </a:r>
          </a:p>
          <a:p>
            <a:pPr lvl="2"/>
            <a:r>
              <a:rPr lang="en-US" dirty="0"/>
              <a:t>3D audio (</a:t>
            </a:r>
            <a:r>
              <a:rPr lang="en-US" dirty="0" err="1"/>
              <a:t>Convolvotron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DataGlove</a:t>
            </a:r>
            <a:r>
              <a:rPr lang="en-US" dirty="0"/>
              <a:t> gesture input</a:t>
            </a:r>
          </a:p>
          <a:p>
            <a:pPr lvl="2"/>
            <a:r>
              <a:rPr lang="en-US" dirty="0"/>
              <a:t>Simple graphics</a:t>
            </a:r>
          </a:p>
          <a:p>
            <a:pPr lvl="1"/>
            <a:r>
              <a:rPr lang="en-US" dirty="0"/>
              <a:t>1984 – NASA Ames Virtual Visual Environment (</a:t>
            </a:r>
            <a:r>
              <a:rPr lang="en-US" dirty="0" err="1"/>
              <a:t>ViVED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Dr. Michael McGreevy</a:t>
            </a:r>
          </a:p>
          <a:p>
            <a:pPr lvl="2"/>
            <a:r>
              <a:rPr lang="en-US" dirty="0"/>
              <a:t>For use for future astronauts </a:t>
            </a:r>
          </a:p>
          <a:p>
            <a:pPr lvl="2"/>
            <a:r>
              <a:rPr lang="en-US" dirty="0"/>
              <a:t>tactile input and feedback </a:t>
            </a:r>
          </a:p>
          <a:p>
            <a:pPr lvl="2"/>
            <a:r>
              <a:rPr lang="en-US" dirty="0"/>
              <a:t>Voice recognition</a:t>
            </a:r>
          </a:p>
          <a:p>
            <a:pPr lvl="1"/>
            <a:r>
              <a:rPr lang="en-US" dirty="0"/>
              <a:t>1985 – NASA Ames Virtual Interface Environment Workstation (VIEW)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6615C9-C3D1-C544-8EEF-CA966694D4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338272" y="1524000"/>
            <a:ext cx="3265809" cy="2923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9259700" y="152400"/>
            <a:ext cx="2814084" cy="1821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EA83505F-82EC-CB40-A002-12A44DA102BD}"/>
              </a:ext>
            </a:extLst>
          </p:cNvPr>
          <p:cNvSpPr>
            <a:spLocks noChangeAspect="1"/>
          </p:cNvSpPr>
          <p:nvPr/>
        </p:nvSpPr>
        <p:spPr>
          <a:xfrm>
            <a:off x="8792735" y="3797802"/>
            <a:ext cx="3265809" cy="2613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2312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44F969-8ADA-3946-AE86-29B629F8C7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Virtual Interface Environment Workstation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4AA91F-6263-4241-8980-50DB3D52FB5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Motorbike helmet + LEEP</a:t>
            </a:r>
          </a:p>
        </p:txBody>
      </p:sp>
      <p:sp>
        <p:nvSpPr>
          <p:cNvPr id="4" name="object 4"/>
          <p:cNvSpPr/>
          <p:nvPr/>
        </p:nvSpPr>
        <p:spPr>
          <a:xfrm>
            <a:off x="1946203" y="1552946"/>
            <a:ext cx="4671891" cy="346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085496" y="3789672"/>
            <a:ext cx="3976486" cy="2650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6909954" y="1391001"/>
            <a:ext cx="2865432" cy="26857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6903999" y="1385026"/>
            <a:ext cx="2877478" cy="2697672"/>
          </a:xfrm>
          <a:custGeom>
            <a:avLst/>
            <a:gdLst/>
            <a:ahLst/>
            <a:cxnLst/>
            <a:rect l="l" t="t" r="r" b="b"/>
            <a:pathLst>
              <a:path w="3170554" h="2972435">
                <a:moveTo>
                  <a:pt x="0" y="1626848"/>
                </a:moveTo>
                <a:lnTo>
                  <a:pt x="1016101" y="0"/>
                </a:lnTo>
                <a:lnTo>
                  <a:pt x="3170420" y="1345551"/>
                </a:lnTo>
                <a:lnTo>
                  <a:pt x="2154319" y="2972398"/>
                </a:lnTo>
                <a:lnTo>
                  <a:pt x="0" y="1626848"/>
                </a:lnTo>
                <a:close/>
              </a:path>
            </a:pathLst>
          </a:custGeom>
          <a:ln w="9524">
            <a:solidFill>
              <a:srgbClr val="36374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66886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6151F6-AA54-E747-9F39-5BA0FA61A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8493" y="827733"/>
            <a:ext cx="7715014" cy="570879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VPL Research (1985 – 1999)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r>
              <a:rPr lang="en-US" dirty="0"/>
              <a:t>First Commercial VR Company</a:t>
            </a:r>
          </a:p>
          <a:p>
            <a:pPr lvl="2"/>
            <a:r>
              <a:rPr lang="en-US" dirty="0"/>
              <a:t>Jaron Lanier, Jean-Jacques Grimaud</a:t>
            </a:r>
          </a:p>
          <a:p>
            <a:pPr lvl="1"/>
            <a:r>
              <a:rPr lang="en-US" dirty="0"/>
              <a:t>Provided complete systems</a:t>
            </a:r>
          </a:p>
          <a:p>
            <a:pPr lvl="2"/>
            <a:r>
              <a:rPr lang="en-US" dirty="0"/>
              <a:t>Displays, software, gloves,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 err="1"/>
              <a:t>DataGlove</a:t>
            </a:r>
            <a:r>
              <a:rPr lang="en-US" dirty="0"/>
              <a:t>, </a:t>
            </a:r>
            <a:r>
              <a:rPr lang="en-US" dirty="0" err="1"/>
              <a:t>EyePhone</a:t>
            </a:r>
            <a:r>
              <a:rPr lang="en-US" dirty="0"/>
              <a:t>, </a:t>
            </a:r>
            <a:r>
              <a:rPr lang="en-US" dirty="0" err="1"/>
              <a:t>AudioSphere</a:t>
            </a:r>
            <a:endParaRPr lang="en-US" dirty="0"/>
          </a:p>
          <a:p>
            <a:pPr lvl="1"/>
            <a:r>
              <a:rPr lang="en-US" dirty="0"/>
              <a:t>Jaron Lanier coined term “Virtual Reality”</a:t>
            </a:r>
          </a:p>
          <a:p>
            <a:pPr lvl="1"/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9EA6FD-9A8A-9846-AEA2-B077773F288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69076" y="1295400"/>
            <a:ext cx="3451360" cy="22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792310" y="1474054"/>
            <a:ext cx="2873121" cy="1913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4495800" y="1295400"/>
            <a:ext cx="4036677" cy="2270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DAE3C0C-53CB-2147-8C3E-07C941B8E34F}"/>
              </a:ext>
            </a:extLst>
          </p:cNvPr>
          <p:cNvSpPr>
            <a:spLocks noChangeAspect="1"/>
          </p:cNvSpPr>
          <p:nvPr/>
        </p:nvSpPr>
        <p:spPr>
          <a:xfrm>
            <a:off x="6705600" y="3658181"/>
            <a:ext cx="3893031" cy="259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145043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696742-1CCF-9040-9BBF-7254943F8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0" y="827733"/>
            <a:ext cx="7620000" cy="52025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Rise of Commercial VR Companies</a:t>
            </a:r>
          </a:p>
          <a:p>
            <a:pPr lvl="1"/>
            <a:r>
              <a:rPr lang="en-US" dirty="0"/>
              <a:t>W Industries/</a:t>
            </a:r>
            <a:r>
              <a:rPr lang="en-US" dirty="0" err="1"/>
              <a:t>Virtuality</a:t>
            </a:r>
            <a:r>
              <a:rPr lang="en-US" dirty="0"/>
              <a:t> (1985 - 97)</a:t>
            </a:r>
          </a:p>
          <a:p>
            <a:pPr lvl="2"/>
            <a:r>
              <a:rPr lang="en-US" dirty="0"/>
              <a:t>Location based entertainment</a:t>
            </a:r>
          </a:p>
          <a:p>
            <a:pPr lvl="2"/>
            <a:r>
              <a:rPr lang="en-US" dirty="0" err="1"/>
              <a:t>Virtuality</a:t>
            </a:r>
            <a:r>
              <a:rPr lang="en-US" dirty="0"/>
              <a:t> VR Arcades</a:t>
            </a:r>
          </a:p>
          <a:p>
            <a:pPr lvl="1"/>
            <a:r>
              <a:rPr lang="en-US" dirty="0"/>
              <a:t>Division (1989 – 1998)</a:t>
            </a:r>
          </a:p>
          <a:p>
            <a:pPr lvl="2"/>
            <a:r>
              <a:rPr lang="en-US" dirty="0"/>
              <a:t>Turn key VR systems</a:t>
            </a:r>
          </a:p>
          <a:p>
            <a:pPr lvl="2"/>
            <a:r>
              <a:rPr lang="en-US" dirty="0"/>
              <a:t>Visual programming tools</a:t>
            </a:r>
          </a:p>
          <a:p>
            <a:pPr lvl="1"/>
            <a:r>
              <a:rPr lang="en-US" dirty="0"/>
              <a:t>Virtual </a:t>
            </a:r>
            <a:r>
              <a:rPr lang="en-US" dirty="0" err="1"/>
              <a:t>i</a:t>
            </a:r>
            <a:r>
              <a:rPr lang="en-US" dirty="0"/>
              <a:t>-O (1993 -1997)</a:t>
            </a:r>
          </a:p>
          <a:p>
            <a:pPr lvl="2"/>
            <a:r>
              <a:rPr lang="en-US" dirty="0"/>
              <a:t>Inexpensive gamer HMDs</a:t>
            </a:r>
          </a:p>
          <a:p>
            <a:pPr lvl="1"/>
            <a:r>
              <a:rPr lang="en-US" dirty="0"/>
              <a:t>Sense8 (1990 - 1998)</a:t>
            </a:r>
          </a:p>
          <a:p>
            <a:pPr lvl="2"/>
            <a:r>
              <a:rPr lang="en-US" dirty="0" err="1"/>
              <a:t>WorldToolKit</a:t>
            </a:r>
            <a:r>
              <a:rPr lang="en-US" dirty="0"/>
              <a:t>, </a:t>
            </a:r>
            <a:r>
              <a:rPr lang="en-US" dirty="0" err="1"/>
              <a:t>WorldUp</a:t>
            </a:r>
            <a:endParaRPr lang="en-US" dirty="0"/>
          </a:p>
          <a:p>
            <a:pPr lvl="2"/>
            <a:r>
              <a:rPr lang="en-US" dirty="0"/>
              <a:t>VR authoring tools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2B7ED95-A491-754E-A9F4-906D48DE9FC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653095" y="4316404"/>
            <a:ext cx="2927617" cy="2110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990117" y="1371600"/>
            <a:ext cx="2328260" cy="2188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8927569" y="3200400"/>
            <a:ext cx="2197631" cy="16482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011964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730C1F-79CE-124F-B83B-6B424CF7EB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25" dirty="0" err="1">
                <a:latin typeface="Arial"/>
                <a:cs typeface="Arial"/>
              </a:rPr>
              <a:t>Virtuality</a:t>
            </a:r>
            <a:r>
              <a:rPr lang="en-US" sz="4000" spc="-65" dirty="0">
                <a:latin typeface="Arial"/>
                <a:cs typeface="Arial"/>
              </a:rPr>
              <a:t> </a:t>
            </a:r>
            <a:r>
              <a:rPr lang="en-US" sz="4000" spc="-155" dirty="0">
                <a:latin typeface="Arial"/>
                <a:cs typeface="Arial"/>
              </a:rPr>
              <a:t>(1991 UK) –</a:t>
            </a:r>
            <a:r>
              <a:rPr lang="en-US" sz="3630" spc="-82" dirty="0"/>
              <a:t>Dactyl</a:t>
            </a:r>
            <a:r>
              <a:rPr lang="en-US" sz="3630" spc="-250" dirty="0"/>
              <a:t> </a:t>
            </a:r>
            <a:r>
              <a:rPr lang="en-US" sz="3630" spc="-95" dirty="0"/>
              <a:t>Nightmare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86744D-51CD-A34D-B3BA-74482C62558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https://youtu.be/2Xj7qPEUEq0</a:t>
            </a:r>
            <a:endParaRPr lang="en-US" dirty="0"/>
          </a:p>
        </p:txBody>
      </p:sp>
      <p:pic>
        <p:nvPicPr>
          <p:cNvPr id="7" name="Online Media 6" descr="Forgotten innovators 1: Dactyl Nightmare (VR FPS from 1991)">
            <a:hlinkClick r:id="" action="ppaction://media"/>
            <a:extLst>
              <a:ext uri="{FF2B5EF4-FFF2-40B4-BE49-F238E27FC236}">
                <a16:creationId xmlns:a16="http://schemas.microsoft.com/office/drawing/2014/main" id="{158D92A6-5B84-5F47-A3F4-86D68D731C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2388" y="1061861"/>
            <a:ext cx="9707223" cy="54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9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9ECE79-FFAC-774E-B051-625552212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827731"/>
            <a:ext cx="5267537" cy="56290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1800’s – Capturing Reality</a:t>
            </a:r>
          </a:p>
          <a:p>
            <a:pPr lvl="1"/>
            <a:r>
              <a:rPr lang="en-US" dirty="0"/>
              <a:t>Panoramas (1790s)</a:t>
            </a:r>
          </a:p>
          <a:p>
            <a:pPr lvl="2"/>
            <a:r>
              <a:rPr lang="en-US" dirty="0"/>
              <a:t>Immersive paintings</a:t>
            </a:r>
          </a:p>
          <a:p>
            <a:pPr lvl="1"/>
            <a:r>
              <a:rPr lang="en-US" dirty="0"/>
              <a:t>Photography (1820-30s)</a:t>
            </a:r>
          </a:p>
          <a:p>
            <a:pPr lvl="2"/>
            <a:r>
              <a:rPr lang="en-US" dirty="0"/>
              <a:t>Oldest surviving photo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Niépce</a:t>
            </a:r>
            <a:r>
              <a:rPr lang="en-US" dirty="0"/>
              <a:t>, 1826)</a:t>
            </a:r>
          </a:p>
          <a:p>
            <a:pPr lvl="1"/>
            <a:r>
              <a:rPr lang="en-US" dirty="0"/>
              <a:t>Stereo imagery (1830s)</a:t>
            </a:r>
          </a:p>
          <a:p>
            <a:pPr lvl="2"/>
            <a:r>
              <a:rPr lang="en-US" dirty="0"/>
              <a:t>Wheatstone (1832)</a:t>
            </a:r>
          </a:p>
          <a:p>
            <a:pPr lvl="2"/>
            <a:r>
              <a:rPr lang="en-US" dirty="0"/>
              <a:t>Brewster (1851)</a:t>
            </a:r>
          </a:p>
          <a:p>
            <a:pPr lvl="1"/>
            <a:r>
              <a:rPr lang="en-US" dirty="0"/>
              <a:t>Movies (1870s)</a:t>
            </a:r>
          </a:p>
          <a:p>
            <a:pPr lvl="2"/>
            <a:r>
              <a:rPr lang="en-US" dirty="0"/>
              <a:t>Muybridge (1878)</a:t>
            </a:r>
          </a:p>
          <a:p>
            <a:pPr lvl="2"/>
            <a:r>
              <a:rPr lang="en-US" dirty="0"/>
              <a:t>Roundhay Garden Scene (1888)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CD2C1F-4C70-084E-B407-62A1BB5E8F6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6781800" y="4061698"/>
            <a:ext cx="3193451" cy="2395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7696200" y="2236652"/>
            <a:ext cx="2009650" cy="1724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7467600" y="827732"/>
            <a:ext cx="4009231" cy="1294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931814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2B1070-17F0-6348-A990-B8F0220FD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8493" y="446733"/>
            <a:ext cx="7715014" cy="60302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Virtual Retinal Display (1991)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Image scanned onto retina</a:t>
            </a:r>
          </a:p>
          <a:p>
            <a:pPr lvl="1"/>
            <a:r>
              <a:rPr lang="en-US" dirty="0"/>
              <a:t>Commercialized through </a:t>
            </a:r>
            <a:r>
              <a:rPr lang="en-US" dirty="0" err="1"/>
              <a:t>Microvision</a:t>
            </a:r>
            <a:endParaRPr lang="en-US" dirty="0"/>
          </a:p>
          <a:p>
            <a:pPr lvl="2"/>
            <a:r>
              <a:rPr lang="en-US" dirty="0"/>
              <a:t>Nomad System - </a:t>
            </a:r>
            <a:r>
              <a:rPr lang="en-US" dirty="0">
                <a:hlinkClick r:id="rId2"/>
              </a:rPr>
              <a:t>www.mvis.com</a:t>
            </a:r>
            <a:endParaRPr lang="en-US" dirty="0"/>
          </a:p>
          <a:p>
            <a:pPr lvl="1"/>
            <a:r>
              <a:rPr lang="en-US" dirty="0"/>
              <a:t>Lead to </a:t>
            </a:r>
            <a:r>
              <a:rPr lang="en-US" dirty="0" err="1"/>
              <a:t>MagicLeap</a:t>
            </a:r>
            <a:r>
              <a:rPr lang="en-US" dirty="0"/>
              <a:t> technology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0C01C85-6867-FC4A-A622-764A35FBFE4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61359" y="1336055"/>
            <a:ext cx="4546534" cy="2591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7879237" y="3725450"/>
            <a:ext cx="2181303" cy="2141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7879237" y="1222404"/>
            <a:ext cx="2181303" cy="2362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074721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>
            <a:extLst>
              <a:ext uri="{FF2B5EF4-FFF2-40B4-BE49-F238E27FC236}">
                <a16:creationId xmlns:a16="http://schemas.microsoft.com/office/drawing/2014/main" id="{DCC24218-4EFE-6D40-8C25-83736836C89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4953000" cy="5202536"/>
          </a:xfrm>
        </p:spPr>
        <p:txBody>
          <a:bodyPr/>
          <a:lstStyle/>
          <a:p>
            <a:r>
              <a:rPr lang="en-US" altLang="en-US" dirty="0"/>
              <a:t>Early Application</a:t>
            </a:r>
          </a:p>
          <a:p>
            <a:pPr lvl="1"/>
            <a:r>
              <a:rPr lang="en-US" altLang="en-US" dirty="0"/>
              <a:t>KARMA (91)</a:t>
            </a:r>
          </a:p>
          <a:p>
            <a:pPr lvl="2"/>
            <a:r>
              <a:rPr lang="en-US" altLang="en-US" dirty="0" err="1"/>
              <a:t>Feiner</a:t>
            </a:r>
            <a:endParaRPr lang="en-US" altLang="en-US" dirty="0"/>
          </a:p>
          <a:p>
            <a:pPr lvl="1"/>
            <a:r>
              <a:rPr lang="en-US" altLang="en-US" dirty="0"/>
              <a:t>Optical see-through HMD</a:t>
            </a:r>
          </a:p>
          <a:p>
            <a:pPr lvl="1"/>
            <a:r>
              <a:rPr lang="en-US" altLang="en-US" dirty="0"/>
              <a:t>Knowledge-based assistant for maintenance</a:t>
            </a:r>
          </a:p>
          <a:p>
            <a:pPr lvl="1"/>
            <a:r>
              <a:rPr lang="en-US" altLang="en-US" dirty="0"/>
              <a:t>Ultrasound trackers attached to assembly parts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C915C-F259-D94B-B277-8D1A7B99B2A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30089F81-6923-314E-BDCD-C2001864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0925" y="3884614"/>
            <a:ext cx="4038600" cy="2185987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8D87BE4-A7B7-C74F-9F43-505579077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6638" y="1554164"/>
            <a:ext cx="4038600" cy="218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15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5198" y="1219200"/>
            <a:ext cx="6154909" cy="335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6233892" y="4144890"/>
            <a:ext cx="3803595" cy="2179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C7326-F5AB-8340-B79A-1EB67B129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86" dirty="0"/>
              <a:t>Lawnmower </a:t>
            </a:r>
            <a:r>
              <a:rPr lang="en-US" sz="4000" spc="-64" dirty="0"/>
              <a:t>Man</a:t>
            </a:r>
            <a:r>
              <a:rPr lang="en-US" sz="4000" spc="-340" dirty="0"/>
              <a:t> </a:t>
            </a:r>
            <a:r>
              <a:rPr lang="en-US" sz="4000" spc="-91" dirty="0"/>
              <a:t>(1992)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F9F0A8-C852-DC41-BA27-A59EE0066F9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15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8F5415-A0F1-4B48-ABE6-29D817E8F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45" dirty="0"/>
              <a:t>VR </a:t>
            </a:r>
            <a:r>
              <a:rPr lang="en-US" sz="4000" spc="-86" dirty="0"/>
              <a:t>Learning </a:t>
            </a:r>
            <a:r>
              <a:rPr lang="en-US" sz="4000" spc="-50" dirty="0"/>
              <a:t>in </a:t>
            </a:r>
            <a:r>
              <a:rPr lang="en-US" sz="4000" spc="-86" dirty="0"/>
              <a:t>Lawnmower</a:t>
            </a:r>
            <a:r>
              <a:rPr lang="en-US" sz="4000" spc="-608" dirty="0"/>
              <a:t> </a:t>
            </a:r>
            <a:r>
              <a:rPr lang="en-US" sz="4000" spc="-95" dirty="0"/>
              <a:t>Man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598346-3C7F-514D-AB6A-E0BF2000DFC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https://youtu.be/zTrgHXNAs24</a:t>
            </a:r>
            <a:r>
              <a:rPr lang="en-US" dirty="0"/>
              <a:t> </a:t>
            </a:r>
          </a:p>
        </p:txBody>
      </p:sp>
      <p:pic>
        <p:nvPicPr>
          <p:cNvPr id="7" name="Online Media 6" descr="Lawnmower Man   VR   accelerated learning">
            <a:hlinkClick r:id="" action="ppaction://media"/>
            <a:extLst>
              <a:ext uri="{FF2B5EF4-FFF2-40B4-BE49-F238E27FC236}">
                <a16:creationId xmlns:a16="http://schemas.microsoft.com/office/drawing/2014/main" id="{FB7E19C1-B68B-5148-99BF-F5B4BF7C18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71600" y="1047504"/>
            <a:ext cx="94488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8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385FA6-2FE6-D348-97C8-F2D9D06440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Lawnmower Man Inside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A885-E024-0241-B83E-1DD5171C61A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https://youtu.be/LUsWBCH8Ch8</a:t>
            </a:r>
            <a:r>
              <a:rPr lang="en-US" dirty="0"/>
              <a:t> </a:t>
            </a:r>
          </a:p>
        </p:txBody>
      </p:sp>
      <p:pic>
        <p:nvPicPr>
          <p:cNvPr id="4" name="Online Media 3" descr="Lawnmower Man - Trapped In a Computer Simulation">
            <a:hlinkClick r:id="" action="ppaction://media"/>
            <a:extLst>
              <a:ext uri="{FF2B5EF4-FFF2-40B4-BE49-F238E27FC236}">
                <a16:creationId xmlns:a16="http://schemas.microsoft.com/office/drawing/2014/main" id="{5BAFA52D-4FB4-2448-801D-59AF53B823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25794" y="1047504"/>
            <a:ext cx="9340412" cy="52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EBD4F-8743-434D-8761-8BA45227C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38400" y="827733"/>
            <a:ext cx="7315200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CAVE (1992)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Projection VR system</a:t>
            </a:r>
          </a:p>
          <a:p>
            <a:pPr lvl="2"/>
            <a:r>
              <a:rPr lang="en-US" dirty="0"/>
              <a:t>3-6 wall stereo projection, viewpoint tracking</a:t>
            </a:r>
          </a:p>
          <a:p>
            <a:pPr lvl="2"/>
            <a:r>
              <a:rPr lang="en-US" dirty="0"/>
              <a:t>Developed at EVL, University of Illinois Chicago</a:t>
            </a:r>
          </a:p>
          <a:p>
            <a:pPr lvl="1"/>
            <a:r>
              <a:rPr lang="en-US" dirty="0"/>
              <a:t>Commercialized by </a:t>
            </a:r>
            <a:r>
              <a:rPr lang="en-US" dirty="0" err="1"/>
              <a:t>Mechdyne</a:t>
            </a:r>
            <a:r>
              <a:rPr lang="en-US" dirty="0"/>
              <a:t> Corporation (1996)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ACC3DF-F35D-BF47-887F-FF8F4AA52B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191000" y="6476999"/>
            <a:ext cx="6994767" cy="38100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C. Cruz-</a:t>
            </a:r>
            <a:r>
              <a:rPr lang="en-US" dirty="0" err="1"/>
              <a:t>Neira</a:t>
            </a:r>
            <a:r>
              <a:rPr lang="en-US" dirty="0"/>
              <a:t>, D. J. </a:t>
            </a:r>
            <a:r>
              <a:rPr lang="en-US" dirty="0" err="1"/>
              <a:t>Sandin</a:t>
            </a:r>
            <a:r>
              <a:rPr lang="en-US" dirty="0"/>
              <a:t>, T. A. </a:t>
            </a:r>
            <a:r>
              <a:rPr lang="en-US" dirty="0" err="1"/>
              <a:t>DeFanti</a:t>
            </a:r>
            <a:r>
              <a:rPr lang="en-US" dirty="0"/>
              <a:t>, R. V. Kenyon and J. C. Hart. "The CAVE: Audio Visual Experience Automatic Virtual Environment", Communications of the ACM, vol. 35(6), 1992, pp. 64–72.</a:t>
            </a:r>
          </a:p>
        </p:txBody>
      </p:sp>
      <p:sp>
        <p:nvSpPr>
          <p:cNvPr id="4" name="object 4"/>
          <p:cNvSpPr/>
          <p:nvPr/>
        </p:nvSpPr>
        <p:spPr>
          <a:xfrm>
            <a:off x="2112943" y="2034943"/>
            <a:ext cx="2847905" cy="1617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077866" y="1560070"/>
            <a:ext cx="5109461" cy="2554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271106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29C292-9A3E-DD46-839D-889B9FAF72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CAVE Demo Video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8CA40-8A2F-9A4D-B87C-2011170D608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https://youtu.be/aKL0urEdtPU</a:t>
            </a:r>
            <a:r>
              <a:rPr lang="en-US" dirty="0"/>
              <a:t> </a:t>
            </a:r>
          </a:p>
        </p:txBody>
      </p:sp>
      <p:pic>
        <p:nvPicPr>
          <p:cNvPr id="7" name="Online Media 6" descr="CAVEÂ® - A Virtual Reality Theater - 1992">
            <a:hlinkClick r:id="" action="ppaction://media"/>
            <a:extLst>
              <a:ext uri="{FF2B5EF4-FFF2-40B4-BE49-F238E27FC236}">
                <a16:creationId xmlns:a16="http://schemas.microsoft.com/office/drawing/2014/main" id="{ABB365B5-AF93-B24A-9A2D-A916D301DF6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14600" y="1047504"/>
            <a:ext cx="7162800" cy="536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6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EBEE12-EB09-654F-A34F-C4A1BE1A7E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 CAVE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B25C-0F15-354D-B82B-135014D513D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https://youtu.be/kjAviW2alpA</a:t>
            </a:r>
            <a:r>
              <a:rPr lang="en-US" dirty="0"/>
              <a:t> </a:t>
            </a:r>
          </a:p>
        </p:txBody>
      </p:sp>
      <p:pic>
        <p:nvPicPr>
          <p:cNvPr id="4" name="Online Media 3" descr="CAVE2 immerses scientists and engineers in their research -- literally! - Science Nation">
            <a:hlinkClick r:id="" action="ppaction://media"/>
            <a:extLst>
              <a:ext uri="{FF2B5EF4-FFF2-40B4-BE49-F238E27FC236}">
                <a16:creationId xmlns:a16="http://schemas.microsoft.com/office/drawing/2014/main" id="{8C87367A-DD9E-7545-A3C1-FBBFC2A725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69287" y="1047504"/>
            <a:ext cx="9453425" cy="53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08390A-9283-B444-B46A-A3485AFE3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429179" cy="52025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Tangible interfaces and augmented surfaces – Basic principles</a:t>
            </a:r>
          </a:p>
          <a:p>
            <a:pPr lvl="1"/>
            <a:r>
              <a:rPr lang="en-US" dirty="0"/>
              <a:t>Virtual objects are projected on a surface</a:t>
            </a:r>
          </a:p>
          <a:p>
            <a:pPr lvl="2"/>
            <a:r>
              <a:rPr lang="en-US" dirty="0"/>
              <a:t>back projection</a:t>
            </a:r>
          </a:p>
          <a:p>
            <a:pPr lvl="2"/>
            <a:r>
              <a:rPr lang="en-US" dirty="0"/>
              <a:t>overhead projection</a:t>
            </a:r>
          </a:p>
          <a:p>
            <a:pPr lvl="1"/>
            <a:r>
              <a:rPr lang="en-US" dirty="0"/>
              <a:t>Physical objects are used as controls for virtual objects</a:t>
            </a:r>
          </a:p>
          <a:p>
            <a:pPr lvl="2"/>
            <a:r>
              <a:rPr lang="en-US" dirty="0"/>
              <a:t>Tracked on the surface</a:t>
            </a:r>
          </a:p>
          <a:p>
            <a:pPr lvl="2"/>
            <a:r>
              <a:rPr lang="en-US" dirty="0"/>
              <a:t>Virtual objects are registered to the physical objects</a:t>
            </a:r>
          </a:p>
          <a:p>
            <a:pPr lvl="2"/>
            <a:r>
              <a:rPr lang="en-US" dirty="0"/>
              <a:t>Physical embodiment of the user interface elements</a:t>
            </a:r>
          </a:p>
          <a:p>
            <a:pPr lvl="1"/>
            <a:r>
              <a:rPr lang="en-US" dirty="0"/>
              <a:t>Collaborative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674A2C-C73D-AD4C-A115-253DCF23AC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0" y="6848475"/>
            <a:ext cx="3028950" cy="153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4"/>
              </a:spcBef>
            </a:pPr>
            <a:r>
              <a:rPr lang="en-US"/>
              <a:t>(C) </a:t>
            </a:r>
            <a:r>
              <a:rPr lang="en-US" spc="-5"/>
              <a:t>2008 Doug Bowman, </a:t>
            </a:r>
            <a:r>
              <a:rPr lang="en-US"/>
              <a:t>Virginia</a:t>
            </a:r>
            <a:r>
              <a:rPr lang="en-US" spc="-20"/>
              <a:t> </a:t>
            </a:r>
            <a:r>
              <a:rPr lang="en-US"/>
              <a:t>Tech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1926888" y="6848475"/>
            <a:ext cx="265112" cy="153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5"/>
              </a:spcBef>
            </a:pPr>
            <a:fld id="{81D60167-4931-47E6-BA6A-407CBD079E47}" type="slidenum">
              <a:rPr lang="en-US" smtClean="0"/>
              <a:pPr marL="25400">
                <a:spcBef>
                  <a:spcPts val="5"/>
                </a:spcBef>
              </a:pPr>
              <a:t>58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257153" y="1546410"/>
            <a:ext cx="2872964" cy="424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8183207" y="1157343"/>
            <a:ext cx="1721224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spc="-4" dirty="0">
                <a:latin typeface="Times New Roman"/>
                <a:cs typeface="Times New Roman"/>
              </a:rPr>
              <a:t>Digital Desk.</a:t>
            </a:r>
            <a:r>
              <a:rPr sz="1765" spc="-31" dirty="0">
                <a:latin typeface="Times New Roman"/>
                <a:cs typeface="Times New Roman"/>
              </a:rPr>
              <a:t> </a:t>
            </a:r>
            <a:r>
              <a:rPr sz="1765" spc="-4" dirty="0">
                <a:latin typeface="Times New Roman"/>
                <a:cs typeface="Times New Roman"/>
              </a:rPr>
              <a:t>1993</a:t>
            </a:r>
            <a:endParaRPr sz="1765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9920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A73C9E-8A7A-7143-8A93-29A3C3648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553200" cy="34394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Tangible Interfaces and Augmented Surfaces (II)</a:t>
            </a:r>
          </a:p>
          <a:p>
            <a:pPr lvl="1"/>
            <a:r>
              <a:rPr lang="en-US" dirty="0"/>
              <a:t>Graspable interfaces, Bricks system (Fitzmaurice, et al. 1995) and Tangible interfaces, e.g. </a:t>
            </a:r>
            <a:r>
              <a:rPr lang="en-US" dirty="0" err="1"/>
              <a:t>MetaDesk</a:t>
            </a:r>
            <a:r>
              <a:rPr lang="en-US" dirty="0"/>
              <a:t> (Ullmer’97):</a:t>
            </a:r>
          </a:p>
          <a:p>
            <a:pPr lvl="2"/>
            <a:r>
              <a:rPr lang="en-US" dirty="0"/>
              <a:t>Back-projection, infrared-illumination computer vision tracking</a:t>
            </a:r>
          </a:p>
          <a:p>
            <a:pPr lvl="2"/>
            <a:r>
              <a:rPr lang="en-US" dirty="0"/>
              <a:t>Physical semantics, tangible handles for virtual interface elements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C71B7A-7D00-1A47-80DC-04C4C5AEDB4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610138" y="1990165"/>
            <a:ext cx="2390887" cy="155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7626947" y="3559434"/>
            <a:ext cx="2364665" cy="1664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399403" y="4101351"/>
            <a:ext cx="4782446" cy="1781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8127402" y="5210959"/>
            <a:ext cx="1479176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spc="-4" dirty="0">
                <a:latin typeface="Times New Roman"/>
                <a:cs typeface="Times New Roman"/>
              </a:rPr>
              <a:t>metaDesk.</a:t>
            </a:r>
            <a:r>
              <a:rPr sz="1765" spc="-31" dirty="0">
                <a:latin typeface="Times New Roman"/>
                <a:cs typeface="Times New Roman"/>
              </a:rPr>
              <a:t> </a:t>
            </a:r>
            <a:r>
              <a:rPr sz="1765" spc="-4" dirty="0">
                <a:latin typeface="Times New Roman"/>
                <a:cs typeface="Times New Roman"/>
              </a:rPr>
              <a:t>1997</a:t>
            </a:r>
            <a:endParaRPr sz="1765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275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976E5B-6C27-854D-84EC-F5A2E4EE3F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Stereo Viewers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B4AAC-82CF-1F46-91EE-B60BC2DCF87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287900" y="1664757"/>
            <a:ext cx="3408300" cy="3826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7848600" y="3547303"/>
            <a:ext cx="3645490" cy="2427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1857202" y="4976809"/>
            <a:ext cx="2301404" cy="51459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algn="r">
              <a:spcBef>
                <a:spcPts val="91"/>
              </a:spcBef>
            </a:pPr>
            <a:r>
              <a:rPr sz="1634" spc="-5" dirty="0">
                <a:solidFill>
                  <a:srgbClr val="292934"/>
                </a:solidFill>
                <a:latin typeface="Arial"/>
                <a:cs typeface="Arial"/>
              </a:rPr>
              <a:t>Wheatstone</a:t>
            </a:r>
            <a:r>
              <a:rPr lang="en-US" sz="1634" spc="-5" dirty="0">
                <a:solidFill>
                  <a:srgbClr val="292934"/>
                </a:solidFill>
                <a:latin typeface="Arial"/>
                <a:cs typeface="Arial"/>
              </a:rPr>
              <a:t> Stereoscope</a:t>
            </a:r>
            <a:r>
              <a:rPr sz="1634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34" dirty="0">
                <a:solidFill>
                  <a:srgbClr val="292934"/>
                </a:solidFill>
                <a:latin typeface="Arial"/>
                <a:cs typeface="Arial"/>
              </a:rPr>
              <a:t>(1832)</a:t>
            </a:r>
            <a:endParaRPr sz="1634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0061" y="6017407"/>
            <a:ext cx="1499539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634" spc="-5" dirty="0">
                <a:solidFill>
                  <a:srgbClr val="292934"/>
                </a:solidFill>
                <a:latin typeface="Arial"/>
                <a:cs typeface="Arial"/>
              </a:rPr>
              <a:t>Brewster</a:t>
            </a:r>
            <a:r>
              <a:rPr sz="1634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34" dirty="0">
                <a:solidFill>
                  <a:srgbClr val="292934"/>
                </a:solidFill>
                <a:latin typeface="Arial"/>
                <a:cs typeface="Arial"/>
              </a:rPr>
              <a:t>(1860)</a:t>
            </a:r>
            <a:endParaRPr sz="1634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48600" y="1295400"/>
            <a:ext cx="3645490" cy="2061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C2CF7FDC-8C56-3745-8526-3C065C894B41}"/>
              </a:ext>
            </a:extLst>
          </p:cNvPr>
          <p:cNvSpPr/>
          <p:nvPr/>
        </p:nvSpPr>
        <p:spPr>
          <a:xfrm>
            <a:off x="485602" y="2544106"/>
            <a:ext cx="3886200" cy="2389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1944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C9FA69-436A-2A4E-9017-181D62F68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181600" cy="5202536"/>
          </a:xfrm>
        </p:spPr>
        <p:txBody>
          <a:bodyPr>
            <a:normAutofit fontScale="92500"/>
          </a:bodyPr>
          <a:lstStyle/>
          <a:p>
            <a:r>
              <a:rPr lang="en-US" dirty="0"/>
              <a:t>Tangible Interfaces and Augmented Surfaces (III)</a:t>
            </a:r>
          </a:p>
          <a:p>
            <a:pPr lvl="2"/>
            <a:r>
              <a:rPr lang="en-US" dirty="0"/>
              <a:t>Front projection</a:t>
            </a:r>
          </a:p>
          <a:p>
            <a:pPr lvl="2"/>
            <a:r>
              <a:rPr lang="en-US" dirty="0"/>
              <a:t>Marker-based tracking</a:t>
            </a:r>
          </a:p>
          <a:p>
            <a:pPr lvl="2"/>
            <a:r>
              <a:rPr lang="en-US" dirty="0"/>
              <a:t>Multiple projection surfaces</a:t>
            </a:r>
          </a:p>
          <a:p>
            <a:pPr lvl="2"/>
            <a:r>
              <a:rPr lang="en-US" dirty="0"/>
              <a:t>Tangible, physical interfaces</a:t>
            </a:r>
          </a:p>
          <a:p>
            <a:pPr lvl="1"/>
            <a:r>
              <a:rPr lang="en-US" dirty="0"/>
              <a:t>+ AR interaction with computing devices</a:t>
            </a:r>
          </a:p>
          <a:p>
            <a:pPr lvl="1"/>
            <a:r>
              <a:rPr lang="en-US" dirty="0"/>
              <a:t>Augmented surfaces, 1998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11B2D88-8E07-2A4A-A461-B15BD573FE3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6237194" y="1997559"/>
            <a:ext cx="3644825" cy="3215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85CE8-4462-084A-89FC-0039C6F863D6}"/>
              </a:ext>
            </a:extLst>
          </p:cNvPr>
          <p:cNvSpPr/>
          <p:nvPr/>
        </p:nvSpPr>
        <p:spPr>
          <a:xfrm>
            <a:off x="6096000" y="5252514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marR="4387897">
              <a:spcBef>
                <a:spcPts val="88"/>
              </a:spcBef>
              <a:buClr>
                <a:srgbClr val="D6D7FF"/>
              </a:buClr>
            </a:pPr>
            <a:r>
              <a:rPr lang="en-US" dirty="0" err="1"/>
              <a:t>Rekimoto</a:t>
            </a:r>
            <a:r>
              <a:rPr lang="en-US" dirty="0"/>
              <a:t>, et al. 1998</a:t>
            </a:r>
          </a:p>
        </p:txBody>
      </p:sp>
    </p:spTree>
    <p:extLst>
      <p:ext uri="{BB962C8B-B14F-4D97-AF65-F5344CB8AC3E}">
        <p14:creationId xmlns:p14="http://schemas.microsoft.com/office/powerpoint/2010/main" val="4031813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863ECC-A0F5-864D-A4F4-4EF907301D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Mobile/Wearable 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1995 </a:t>
            </a:r>
            <a:r>
              <a:rPr lang="en-US" dirty="0" err="1"/>
              <a:t>Navicam</a:t>
            </a:r>
            <a:r>
              <a:rPr lang="en-US" dirty="0"/>
              <a:t> (</a:t>
            </a:r>
            <a:r>
              <a:rPr lang="en-US" dirty="0" err="1"/>
              <a:t>Rekimoto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Handheld AR</a:t>
            </a:r>
          </a:p>
          <a:p>
            <a:pPr lvl="1"/>
            <a:r>
              <a:rPr lang="en-US" dirty="0"/>
              <a:t>1997 Touring Machine (</a:t>
            </a:r>
            <a:r>
              <a:rPr lang="en-US" dirty="0" err="1"/>
              <a:t>Feiner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Backpack AR</a:t>
            </a:r>
          </a:p>
          <a:p>
            <a:pPr lvl="2"/>
            <a:r>
              <a:rPr lang="en-US" dirty="0"/>
              <a:t>GPS, see-through display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C10A46-C370-6A43-8544-5C9E989DEB9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945656" y="1669377"/>
            <a:ext cx="2580617" cy="2040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528302" y="1669376"/>
            <a:ext cx="2811469" cy="3883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4685781" y="1669376"/>
            <a:ext cx="2684247" cy="2013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974770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0DD64-D68C-CB49-BF50-F3E944B36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845350"/>
            <a:ext cx="3514089" cy="247425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Desktop VR – 1995</a:t>
            </a:r>
          </a:p>
          <a:p>
            <a:pPr lvl="1"/>
            <a:r>
              <a:rPr lang="en-US" dirty="0"/>
              <a:t>Expensive - $150,000+</a:t>
            </a:r>
          </a:p>
          <a:p>
            <a:pPr lvl="1"/>
            <a:r>
              <a:rPr lang="en-US" dirty="0"/>
              <a:t>2 million polys/sec</a:t>
            </a:r>
          </a:p>
          <a:p>
            <a:pPr lvl="1"/>
            <a:r>
              <a:rPr lang="en-US" dirty="0"/>
              <a:t>VGA HMD – 30 Hz</a:t>
            </a:r>
          </a:p>
          <a:p>
            <a:pPr lvl="1"/>
            <a:r>
              <a:rPr lang="en-US" dirty="0"/>
              <a:t>Magnetic tracking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F3B23F-E2A5-2F4A-8D49-B46DE3B4DA6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5801666" y="845350"/>
            <a:ext cx="4713933" cy="5326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1981200" y="3465067"/>
            <a:ext cx="3563051" cy="2707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892165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1142" y="3303416"/>
            <a:ext cx="4590957" cy="3020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6471709" y="1574508"/>
            <a:ext cx="2113496" cy="282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049439" y="3839679"/>
            <a:ext cx="2034154" cy="2483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1946202" y="1574508"/>
            <a:ext cx="3206758" cy="1923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4E8364-F977-454B-953B-74CF99E6C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1"/>
            <a:ext cx="10363200" cy="12697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Virtual Reality was HOT! ... In mid-late ’90’s</a:t>
            </a:r>
          </a:p>
          <a:p>
            <a:pPr lvl="1" algn="ctr"/>
            <a:r>
              <a:rPr lang="en-US" dirty="0"/>
              <a:t>US ARMY – spend close to $1B 1998 in VR research!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7736F-7B9F-EB40-A0B5-196EEFD258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39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0D3EA-E2AD-F44F-AF8B-33C5D09B7B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Happened to VR?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D1CE05-653E-6245-A748-3FC24542A9F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https://youtu.be/tdAaU0CRHng</a:t>
            </a:r>
            <a:r>
              <a:rPr lang="en-US" dirty="0"/>
              <a:t> </a:t>
            </a:r>
          </a:p>
        </p:txBody>
      </p:sp>
      <p:pic>
        <p:nvPicPr>
          <p:cNvPr id="8" name="Online Media 7" descr="Architecture and VR: PT1 History of VR">
            <a:hlinkClick r:id="" action="ppaction://media"/>
            <a:extLst>
              <a:ext uri="{FF2B5EF4-FFF2-40B4-BE49-F238E27FC236}">
                <a16:creationId xmlns:a16="http://schemas.microsoft.com/office/drawing/2014/main" id="{2B2F73AC-9079-5240-AE0C-83A31DB177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3717" y="1121969"/>
            <a:ext cx="9204567" cy="517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1243655" y="2590800"/>
            <a:ext cx="9704689" cy="3439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3AD6B-D9AF-F046-B466-0E7523528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2363" y="827733"/>
            <a:ext cx="8947274" cy="5202536"/>
          </a:xfrm>
        </p:spPr>
        <p:txBody>
          <a:bodyPr/>
          <a:lstStyle/>
          <a:p>
            <a:r>
              <a:rPr lang="en-US" dirty="0"/>
              <a:t>April 2007 Computer World</a:t>
            </a:r>
          </a:p>
          <a:p>
            <a:pPr lvl="1" algn="ctr"/>
            <a:r>
              <a:rPr lang="en-US" dirty="0"/>
              <a:t>VR Voted 7th on list of 21 biggest technology flops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FEF8E1-EC9C-E947-8B2C-FC11FF7582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91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71280-3F66-AE47-8921-9FCAC513BF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2007 - AR Reaches Mainstream</a:t>
            </a:r>
          </a:p>
          <a:p>
            <a:pPr lvl="1"/>
            <a:r>
              <a:rPr lang="en-US" dirty="0"/>
              <a:t>MIT Technology Review</a:t>
            </a:r>
          </a:p>
          <a:p>
            <a:pPr lvl="2"/>
            <a:r>
              <a:rPr lang="en-US" dirty="0"/>
              <a:t>March 2007</a:t>
            </a:r>
          </a:p>
          <a:p>
            <a:pPr lvl="2"/>
            <a:r>
              <a:rPr lang="en-US" dirty="0"/>
              <a:t>list of the 10 most exciting </a:t>
            </a:r>
            <a:br>
              <a:rPr lang="en-US" dirty="0"/>
            </a:br>
            <a:r>
              <a:rPr lang="en-US" dirty="0"/>
              <a:t>technologies</a:t>
            </a:r>
          </a:p>
          <a:p>
            <a:pPr lvl="1"/>
            <a:r>
              <a:rPr lang="en-US" dirty="0"/>
              <a:t>Economist</a:t>
            </a:r>
          </a:p>
          <a:p>
            <a:pPr lvl="2"/>
            <a:r>
              <a:rPr lang="en-US" dirty="0"/>
              <a:t>Dec 6th 2007</a:t>
            </a:r>
          </a:p>
          <a:p>
            <a:pPr lvl="2"/>
            <a:r>
              <a:rPr lang="en-US" dirty="0"/>
              <a:t>Reality, only better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CF74B7-EA91-2544-8218-7A355382DE9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997360" y="1628097"/>
            <a:ext cx="3202841" cy="4367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026571" y="3916715"/>
            <a:ext cx="2045537" cy="2565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370467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D7134-0118-504D-8F31-52AB2C1581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Searches for 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3525C8-381E-FB45-8279-ECB3CDCA8E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914400" y="1248550"/>
            <a:ext cx="10363200" cy="507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521755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3256C-510E-CE4D-A980-AC8AD51D3F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  <a:p>
            <a:r>
              <a:rPr lang="en-US" dirty="0"/>
              <a:t>Mid-2000s to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8337B8-7764-CF47-A3C5-FAD15462AE2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49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0CBB5A-06CB-6F4E-BCE8-88674260A2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Mobile Phone AR</a:t>
            </a:r>
          </a:p>
          <a:p>
            <a:pPr lvl="1"/>
            <a:r>
              <a:rPr lang="en-US" dirty="0"/>
              <a:t>Mobile Phones</a:t>
            </a:r>
          </a:p>
          <a:p>
            <a:pPr lvl="2"/>
            <a:r>
              <a:rPr lang="en-US" dirty="0"/>
              <a:t>camera</a:t>
            </a:r>
          </a:p>
          <a:p>
            <a:pPr lvl="2"/>
            <a:r>
              <a:rPr lang="en-US" dirty="0"/>
              <a:t>processor</a:t>
            </a:r>
          </a:p>
          <a:p>
            <a:pPr lvl="2"/>
            <a:r>
              <a:rPr lang="en-US" dirty="0"/>
              <a:t>display</a:t>
            </a:r>
          </a:p>
          <a:p>
            <a:pPr lvl="1"/>
            <a:r>
              <a:rPr lang="en-US" dirty="0"/>
              <a:t>AR on Mobile Phones</a:t>
            </a:r>
          </a:p>
          <a:p>
            <a:pPr lvl="2"/>
            <a:r>
              <a:rPr lang="en-US" dirty="0"/>
              <a:t>Simple graphics</a:t>
            </a:r>
          </a:p>
          <a:p>
            <a:pPr lvl="2"/>
            <a:r>
              <a:rPr lang="en-US" dirty="0"/>
              <a:t>Optimized computer vision</a:t>
            </a:r>
          </a:p>
          <a:p>
            <a:pPr lvl="2"/>
            <a:r>
              <a:rPr lang="en-US" dirty="0"/>
              <a:t>Collaborative Interaction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34AF68-C868-4045-B210-DC07C8DF9E0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858240" y="1836017"/>
            <a:ext cx="2967404" cy="3618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28183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121D3D-E8AF-C040-8D09-C88379849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Pepper’s Ghost (1862)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C06DFD-BE8A-C948-92E5-8434AD30DF8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Dates back to </a:t>
            </a:r>
            <a:r>
              <a:rPr lang="en-US" dirty="0" err="1"/>
              <a:t>Giambattista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Porta (1584)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36A89F-552A-C944-9C5E-ACCE580B6766}"/>
              </a:ext>
            </a:extLst>
          </p:cNvPr>
          <p:cNvGrpSpPr/>
          <p:nvPr/>
        </p:nvGrpSpPr>
        <p:grpSpPr>
          <a:xfrm>
            <a:off x="1219200" y="1555765"/>
            <a:ext cx="9753600" cy="3616132"/>
            <a:chOff x="1447800" y="1555765"/>
            <a:chExt cx="9753600" cy="3616132"/>
          </a:xfrm>
        </p:grpSpPr>
        <p:sp>
          <p:nvSpPr>
            <p:cNvPr id="4" name="object 4"/>
            <p:cNvSpPr>
              <a:spLocks noChangeAspect="1"/>
            </p:cNvSpPr>
            <p:nvPr/>
          </p:nvSpPr>
          <p:spPr>
            <a:xfrm>
              <a:off x="6389974" y="1561341"/>
              <a:ext cx="4811426" cy="36105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AFE9CB5A-55E7-D245-B6CE-CD64CB6E5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7800" y="1555765"/>
              <a:ext cx="4811426" cy="36085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</p:spTree>
    <p:extLst>
      <p:ext uri="{BB962C8B-B14F-4D97-AF65-F5344CB8AC3E}">
        <p14:creationId xmlns:p14="http://schemas.microsoft.com/office/powerpoint/2010/main" val="3048501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5430E-36FB-ED4D-9E8C-DEA78D4EF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2200" y="228600"/>
            <a:ext cx="7467600" cy="63079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AR Advertising (HIT Lab NZ 2007)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Txt message to download AR application (200K)</a:t>
            </a:r>
          </a:p>
          <a:p>
            <a:pPr lvl="1"/>
            <a:r>
              <a:rPr lang="en-US" dirty="0"/>
              <a:t>See virtual content popping out of real paper advert</a:t>
            </a:r>
          </a:p>
          <a:p>
            <a:pPr lvl="1"/>
            <a:r>
              <a:rPr lang="en-US" dirty="0"/>
              <a:t>Tested May 2007 by Saatchi and Saatchi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0C8CFB-46C9-1849-ADFC-014F45E300F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168100" y="990600"/>
            <a:ext cx="5855800" cy="3582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143710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4D875-1F7C-5847-8014-FD7351422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Wellington Zoo Demo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96199-C4C4-F54B-BFBB-42875C00D2C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https://youtu.be/edTjuXcce_c</a:t>
            </a:r>
            <a:r>
              <a:rPr lang="en-US" dirty="0"/>
              <a:t> </a:t>
            </a:r>
          </a:p>
        </p:txBody>
      </p:sp>
      <p:pic>
        <p:nvPicPr>
          <p:cNvPr id="7" name="Online Media 6" descr="Wellington Zoo AR">
            <a:hlinkClick r:id="" action="ppaction://media"/>
            <a:extLst>
              <a:ext uri="{FF2B5EF4-FFF2-40B4-BE49-F238E27FC236}">
                <a16:creationId xmlns:a16="http://schemas.microsoft.com/office/drawing/2014/main" id="{9B71FD19-AD3D-A84C-A2A8-448B9C39B9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57400" y="914400"/>
            <a:ext cx="7543800" cy="56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DA980-4F09-F04B-8BBC-D4AF0639B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0595" y="827733"/>
            <a:ext cx="8950811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2008 - Browser Based AR</a:t>
            </a:r>
          </a:p>
          <a:p>
            <a:pPr lvl="1"/>
            <a:r>
              <a:rPr lang="en-US" dirty="0"/>
              <a:t>Flash + camera + 3D graphics</a:t>
            </a:r>
          </a:p>
          <a:p>
            <a:pPr lvl="2"/>
            <a:r>
              <a:rPr lang="en-US" dirty="0" err="1"/>
              <a:t>ARToolKit</a:t>
            </a:r>
            <a:r>
              <a:rPr lang="en-US" dirty="0"/>
              <a:t> ported to Flash</a:t>
            </a:r>
          </a:p>
          <a:p>
            <a:pPr lvl="1"/>
            <a:r>
              <a:rPr lang="en-US" dirty="0"/>
              <a:t>High impact</a:t>
            </a:r>
          </a:p>
          <a:p>
            <a:pPr lvl="2"/>
            <a:r>
              <a:rPr lang="en-US" dirty="0"/>
              <a:t>High marketing value</a:t>
            </a:r>
          </a:p>
          <a:p>
            <a:pPr lvl="1"/>
            <a:r>
              <a:rPr lang="en-US" dirty="0"/>
              <a:t>Large potential install base</a:t>
            </a:r>
          </a:p>
          <a:p>
            <a:pPr lvl="2"/>
            <a:r>
              <a:rPr lang="en-US" dirty="0"/>
              <a:t>1.6 Billion web users</a:t>
            </a:r>
          </a:p>
          <a:p>
            <a:pPr lvl="1"/>
            <a:r>
              <a:rPr lang="en-US" dirty="0"/>
              <a:t>Ease of development</a:t>
            </a:r>
          </a:p>
          <a:p>
            <a:pPr lvl="2"/>
            <a:r>
              <a:rPr lang="en-US" dirty="0"/>
              <a:t>Lots of developers, mature tools</a:t>
            </a:r>
          </a:p>
          <a:p>
            <a:pPr lvl="1"/>
            <a:r>
              <a:rPr lang="en-US" dirty="0"/>
              <a:t>Low cost of entry</a:t>
            </a:r>
          </a:p>
          <a:p>
            <a:pPr lvl="2"/>
            <a:r>
              <a:rPr lang="en-US" dirty="0"/>
              <a:t>Browser, web camera</a:t>
            </a:r>
          </a:p>
        </p:txBody>
      </p:sp>
      <p:sp>
        <p:nvSpPr>
          <p:cNvPr id="4" name="object 4"/>
          <p:cNvSpPr/>
          <p:nvPr/>
        </p:nvSpPr>
        <p:spPr>
          <a:xfrm>
            <a:off x="7293152" y="1371600"/>
            <a:ext cx="3177927" cy="3060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108592" y="4044608"/>
            <a:ext cx="2756619" cy="2060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E420E7-1D44-0742-ABCA-044E75A4F62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04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49D5A-14C9-3944-BA37-5CDF844AEC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Demo: GE Smart Grid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916405-EC38-0243-BB29-49E4B693A84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https://youtu.be/vJO_AZkCL9U</a:t>
            </a:r>
            <a:r>
              <a:rPr lang="en-US" dirty="0"/>
              <a:t> </a:t>
            </a:r>
          </a:p>
        </p:txBody>
      </p:sp>
      <p:pic>
        <p:nvPicPr>
          <p:cNvPr id="7" name="Online Media 6" descr="GE Augmented Reality">
            <a:hlinkClick r:id="" action="ppaction://media"/>
            <a:extLst>
              <a:ext uri="{FF2B5EF4-FFF2-40B4-BE49-F238E27FC236}">
                <a16:creationId xmlns:a16="http://schemas.microsoft.com/office/drawing/2014/main" id="{D4E78A46-1132-4B4C-92B0-D57CDAAD89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03464" y="1015909"/>
            <a:ext cx="7185073" cy="53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5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9C2DAF-FB40-0B48-B696-A4752DF26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2008: Location Aware Phones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4904D9-57D9-8349-BA54-05855FF71B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6849359" y="1696895"/>
            <a:ext cx="3115563" cy="3744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 txBox="1"/>
          <p:nvPr/>
        </p:nvSpPr>
        <p:spPr>
          <a:xfrm>
            <a:off x="7627463" y="5609729"/>
            <a:ext cx="1697211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b="1" dirty="0">
                <a:solidFill>
                  <a:srgbClr val="292934"/>
                </a:solidFill>
                <a:latin typeface="Arial"/>
                <a:cs typeface="Arial"/>
              </a:rPr>
              <a:t>Nokia</a:t>
            </a:r>
            <a:r>
              <a:rPr sz="1724" b="1" spc="-6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b="1" dirty="0">
                <a:solidFill>
                  <a:srgbClr val="292934"/>
                </a:solidFill>
                <a:latin typeface="Arial"/>
                <a:cs typeface="Arial"/>
              </a:rPr>
              <a:t>Navigator</a:t>
            </a:r>
            <a:endParaRPr sz="172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0228" y="5540934"/>
            <a:ext cx="1587136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b="1" dirty="0">
                <a:solidFill>
                  <a:srgbClr val="292934"/>
                </a:solidFill>
                <a:latin typeface="Arial"/>
                <a:cs typeface="Arial"/>
              </a:rPr>
              <a:t>Motorola</a:t>
            </a:r>
            <a:r>
              <a:rPr sz="1724" b="1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b="1" dirty="0">
                <a:solidFill>
                  <a:srgbClr val="292934"/>
                </a:solidFill>
                <a:latin typeface="Arial"/>
                <a:cs typeface="Arial"/>
              </a:rPr>
              <a:t>Droid</a:t>
            </a:r>
            <a:endParaRPr sz="1724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2536" y="1873187"/>
            <a:ext cx="3883422" cy="3447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22194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160D8-BB3E-B44B-9091-C2E518571B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2009 - Outdoor Information Overlay</a:t>
            </a:r>
          </a:p>
          <a:p>
            <a:pPr lvl="1"/>
            <a:r>
              <a:rPr lang="en-US" dirty="0"/>
              <a:t>Mobile phone based</a:t>
            </a:r>
          </a:p>
          <a:p>
            <a:pPr lvl="1"/>
            <a:r>
              <a:rPr lang="en-US" dirty="0"/>
              <a:t>Tag real world locations</a:t>
            </a:r>
          </a:p>
          <a:p>
            <a:pPr lvl="2"/>
            <a:r>
              <a:rPr lang="en-US" dirty="0"/>
              <a:t>GPS + Compass input</a:t>
            </a:r>
          </a:p>
          <a:p>
            <a:pPr lvl="2"/>
            <a:r>
              <a:rPr lang="en-US" dirty="0"/>
              <a:t>Overlay graphics on live video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Travel guide, Advertising,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 err="1"/>
              <a:t>Wikitude</a:t>
            </a:r>
            <a:r>
              <a:rPr lang="en-US" dirty="0"/>
              <a:t>, </a:t>
            </a:r>
            <a:r>
              <a:rPr lang="en-US" dirty="0" err="1"/>
              <a:t>Layar</a:t>
            </a:r>
            <a:r>
              <a:rPr lang="en-US" dirty="0"/>
              <a:t>, etc..</a:t>
            </a:r>
          </a:p>
          <a:p>
            <a:pPr lvl="2"/>
            <a:r>
              <a:rPr lang="en-US" dirty="0"/>
              <a:t>iOS/Android, Public API released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A1F553-B1A0-EA43-9217-7FDFE36FEB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706905" y="1863211"/>
            <a:ext cx="2618658" cy="3927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937137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26B4F-176F-F04F-9650-4DE5BE2195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Layar</a:t>
            </a:r>
            <a:r>
              <a:rPr lang="en-US" dirty="0"/>
              <a:t> Demo (2009)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BBCF7-E3BD-744F-A1E7-BC2E4D62ACF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https://youtu.be/b64_16K2e08</a:t>
            </a:r>
            <a:r>
              <a:rPr lang="en-US" dirty="0"/>
              <a:t> </a:t>
            </a:r>
          </a:p>
        </p:txBody>
      </p:sp>
      <p:pic>
        <p:nvPicPr>
          <p:cNvPr id="7" name="Online Media 6" descr="Layar, worlds first mobile Augmented Reality browser">
            <a:hlinkClick r:id="" action="ppaction://media"/>
            <a:extLst>
              <a:ext uri="{FF2B5EF4-FFF2-40B4-BE49-F238E27FC236}">
                <a16:creationId xmlns:a16="http://schemas.microsoft.com/office/drawing/2014/main" id="{410B18F1-2107-EE4C-9A7F-5BF534612D6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6888" y="1047504"/>
            <a:ext cx="9758225" cy="54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8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57F91E-EFBA-F34D-88D6-816AC2E54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0" y="827733"/>
            <a:ext cx="7620000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2009 - AR in Magazines</a:t>
            </a:r>
          </a:p>
          <a:p>
            <a:pPr lvl="1"/>
            <a:r>
              <a:rPr lang="en-US" dirty="0"/>
              <a:t>Esquire Magazine</a:t>
            </a:r>
          </a:p>
          <a:p>
            <a:pPr lvl="2"/>
            <a:r>
              <a:rPr lang="en-US" dirty="0"/>
              <a:t>Dec 2009 issue</a:t>
            </a:r>
          </a:p>
          <a:p>
            <a:pPr lvl="2"/>
            <a:r>
              <a:rPr lang="en-US" dirty="0"/>
              <a:t>12 pages AR content</a:t>
            </a:r>
          </a:p>
          <a:p>
            <a:pPr lvl="1"/>
            <a:r>
              <a:rPr lang="en-US" dirty="0"/>
              <a:t>Many Others</a:t>
            </a:r>
          </a:p>
          <a:p>
            <a:pPr lvl="2"/>
            <a:r>
              <a:rPr lang="en-US" dirty="0"/>
              <a:t>Wired</a:t>
            </a:r>
          </a:p>
          <a:p>
            <a:pPr lvl="2"/>
            <a:r>
              <a:rPr lang="en-US" dirty="0"/>
              <a:t>Colors</a:t>
            </a:r>
          </a:p>
          <a:p>
            <a:pPr lvl="2"/>
            <a:r>
              <a:rPr lang="en-US" dirty="0"/>
              <a:t>Red Bull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22CF2F-6F3D-2C46-BE47-879841A1103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442405" y="1696894"/>
            <a:ext cx="3427575" cy="4298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841721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A2A5D7-49E6-3743-B87B-2583B2B1A2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Esquire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5AEC6-0B66-CE4D-A9D6-FDF730CFCA3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https://youtu.be/LGwHQwgBzSI</a:t>
            </a:r>
            <a:r>
              <a:rPr lang="en-US" dirty="0"/>
              <a:t> </a:t>
            </a:r>
          </a:p>
        </p:txBody>
      </p:sp>
      <p:pic>
        <p:nvPicPr>
          <p:cNvPr id="7" name="Online Media 6" descr="Esquire's Augmented Reality Issue: A Tour">
            <a:hlinkClick r:id="" action="ppaction://media"/>
            <a:extLst>
              <a:ext uri="{FF2B5EF4-FFF2-40B4-BE49-F238E27FC236}">
                <a16:creationId xmlns:a16="http://schemas.microsoft.com/office/drawing/2014/main" id="{FD72B771-2691-A34B-8B93-1FF3DEC292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81100" y="942975"/>
            <a:ext cx="9829800" cy="5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9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B86AD-2568-444A-BF39-767C0D6C42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Glass (2011)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CC4615-BC77-F444-B47E-3921390964A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2255057" y="1199260"/>
            <a:ext cx="7681886" cy="516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95819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58BED-D385-4E4D-9F9F-A3261C259B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Master Key (1901) – AR Glass</a:t>
            </a:r>
          </a:p>
          <a:p>
            <a:pPr lvl="1"/>
            <a:r>
              <a:rPr lang="en-US" i="1" dirty="0"/>
              <a:t>"It consists of this pair of spectacles. While </a:t>
            </a:r>
            <a:br>
              <a:rPr lang="en-US" i="1" dirty="0"/>
            </a:br>
            <a:r>
              <a:rPr lang="en-US" i="1" dirty="0"/>
              <a:t>you wear them every one you meet will be </a:t>
            </a:r>
            <a:br>
              <a:rPr lang="en-US" i="1" dirty="0"/>
            </a:br>
            <a:r>
              <a:rPr lang="en-US" i="1" dirty="0"/>
              <a:t>marked upon the forehead with a letter </a:t>
            </a:r>
            <a:br>
              <a:rPr lang="en-US" i="1" dirty="0"/>
            </a:br>
            <a:r>
              <a:rPr lang="en-US" i="1" dirty="0"/>
              <a:t>indicating his or her character. The good </a:t>
            </a:r>
            <a:br>
              <a:rPr lang="en-US" i="1" dirty="0"/>
            </a:br>
            <a:r>
              <a:rPr lang="en-US" i="1" dirty="0"/>
              <a:t>will bear the letter 'G,' the evil the letter </a:t>
            </a:r>
            <a:br>
              <a:rPr lang="en-US" i="1" dirty="0"/>
            </a:br>
            <a:r>
              <a:rPr lang="en-US" i="1" dirty="0"/>
              <a:t>'E.' … Thus you may determine by a </a:t>
            </a:r>
            <a:br>
              <a:rPr lang="en-US" i="1" dirty="0"/>
            </a:br>
            <a:r>
              <a:rPr lang="en-US" i="1" dirty="0"/>
              <a:t>single look the true natures of all those </a:t>
            </a:r>
            <a:br>
              <a:rPr lang="en-US" i="1" dirty="0"/>
            </a:br>
            <a:r>
              <a:rPr lang="en-US" i="1" dirty="0"/>
              <a:t>you encounter.”</a:t>
            </a:r>
          </a:p>
          <a:p>
            <a:pPr lvl="1">
              <a:tabLst>
                <a:tab pos="6103938" algn="r"/>
              </a:tabLst>
            </a:pPr>
            <a:r>
              <a:rPr lang="en-US" dirty="0"/>
              <a:t>	 L. Frank Baum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FAFBE9-6803-414F-A817-6109FA62356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8116537" y="1752600"/>
            <a:ext cx="2322863" cy="3473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1871333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223E3F-4394-D548-9D20-6CF39F9702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Glass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6A85E-88E5-0249-B184-4FBA9608D9A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https://youtu.be/fNATuCkRWFE</a:t>
            </a:r>
            <a:r>
              <a:rPr lang="en-US" dirty="0"/>
              <a:t> </a:t>
            </a:r>
          </a:p>
        </p:txBody>
      </p:sp>
      <p:pic>
        <p:nvPicPr>
          <p:cNvPr id="7" name="Online Media 6" descr="How It Really Feels [through Google Glass]">
            <a:hlinkClick r:id="" action="ppaction://media"/>
            <a:extLst>
              <a:ext uri="{FF2B5EF4-FFF2-40B4-BE49-F238E27FC236}">
                <a16:creationId xmlns:a16="http://schemas.microsoft.com/office/drawing/2014/main" id="{E0B411C0-D866-1F4A-88AA-A639C3D58EF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95400" y="1036353"/>
            <a:ext cx="96012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1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03E49A-EA2A-0244-90CC-09CA76A3C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95689" y="827733"/>
            <a:ext cx="8000622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Epson </a:t>
            </a:r>
            <a:r>
              <a:rPr lang="en-US" dirty="0" err="1"/>
              <a:t>Moverio</a:t>
            </a:r>
            <a:r>
              <a:rPr lang="en-US" dirty="0"/>
              <a:t> BT-200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Stereo see-through display ($700)</a:t>
            </a:r>
          </a:p>
          <a:p>
            <a:pPr lvl="2"/>
            <a:r>
              <a:rPr lang="en-US" dirty="0"/>
              <a:t>960 x 540 pixels, 23 degree FOV, 60Hz, 88g</a:t>
            </a:r>
          </a:p>
          <a:p>
            <a:pPr lvl="2"/>
            <a:r>
              <a:rPr lang="en-US" dirty="0"/>
              <a:t>Android Powered, separate controller</a:t>
            </a:r>
          </a:p>
          <a:p>
            <a:pPr lvl="2"/>
            <a:r>
              <a:rPr lang="en-US" dirty="0"/>
              <a:t>VGA camera, GPS, gyro, accelerometer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1EB19C-EDBA-E84A-9CDB-91AB25A15A3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344562" y="1521965"/>
            <a:ext cx="3713460" cy="2054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2132711" y="1766009"/>
            <a:ext cx="3965714" cy="2196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6328530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20FD98-6E80-FE48-BD8D-3866D643C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3300" y="827733"/>
            <a:ext cx="5105400" cy="5202536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Hololens</a:t>
            </a:r>
            <a:r>
              <a:rPr lang="en-US" dirty="0"/>
              <a:t> (2016)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Integrated system – Windows</a:t>
            </a:r>
          </a:p>
          <a:p>
            <a:pPr lvl="1"/>
            <a:r>
              <a:rPr lang="en-US" dirty="0"/>
              <a:t>Stereo see-through display</a:t>
            </a:r>
          </a:p>
          <a:p>
            <a:pPr lvl="1"/>
            <a:r>
              <a:rPr lang="en-US" dirty="0"/>
              <a:t>Depth sensing tracking</a:t>
            </a:r>
          </a:p>
          <a:p>
            <a:pPr lvl="1"/>
            <a:r>
              <a:rPr lang="en-US" dirty="0"/>
              <a:t>Voice and gesture interaction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41AC5C-133A-F84D-A794-4020DE1BA36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844935" y="1106064"/>
            <a:ext cx="4034599" cy="4029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009036" y="1595994"/>
            <a:ext cx="4359785" cy="248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21463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B99B1D-3750-6245-88ED-BEF21EB425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View Through </a:t>
            </a:r>
            <a:r>
              <a:rPr lang="en-US" dirty="0" err="1"/>
              <a:t>Hololens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A7002-CBFA-624E-990F-94A49A390F3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https://youtu.be/2c9eiVyO6gM</a:t>
            </a:r>
            <a:r>
              <a:rPr lang="en-US" dirty="0"/>
              <a:t> </a:t>
            </a:r>
          </a:p>
        </p:txBody>
      </p:sp>
      <p:pic>
        <p:nvPicPr>
          <p:cNvPr id="7" name="Online Media 6" descr="Hololens Trailer">
            <a:hlinkClick r:id="" action="ppaction://media"/>
            <a:extLst>
              <a:ext uri="{FF2B5EF4-FFF2-40B4-BE49-F238E27FC236}">
                <a16:creationId xmlns:a16="http://schemas.microsoft.com/office/drawing/2014/main" id="{0F652FE7-BCB3-1749-B1ED-A5F5A19C17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44969" y="1047504"/>
            <a:ext cx="7302062" cy="547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BE646-68BE-A448-988B-B90C3E738E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Smart Glasses Available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35EE98-D877-4045-B64A-7227BDC29E8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365089" y="990600"/>
            <a:ext cx="7338252" cy="546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790804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592259-0A99-C147-A084-802FCAD52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77071"/>
            <a:ext cx="10363200" cy="61594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Mobile Camera AR Apps (2015)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SnapChat</a:t>
            </a:r>
            <a:r>
              <a:rPr lang="en-US" dirty="0"/>
              <a:t> - Lenses, World Lenses</a:t>
            </a:r>
          </a:p>
          <a:p>
            <a:pPr lvl="2"/>
            <a:r>
              <a:rPr lang="en-US" dirty="0"/>
              <a:t>Cinco de Mayo lens &gt; 225 million views</a:t>
            </a:r>
          </a:p>
          <a:p>
            <a:pPr lvl="1"/>
            <a:r>
              <a:rPr lang="en-US" dirty="0"/>
              <a:t>Facebook - Camera Effects</a:t>
            </a:r>
          </a:p>
          <a:p>
            <a:pPr lvl="1"/>
            <a:r>
              <a:rPr lang="en-US" dirty="0"/>
              <a:t>Google – Word Lens/Translate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2B01F9-F6A2-D045-98F2-7E50064824F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277255" y="1275601"/>
            <a:ext cx="2839199" cy="2839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451416" y="4419600"/>
            <a:ext cx="3368984" cy="1893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7796613" y="1275601"/>
            <a:ext cx="1704983" cy="2839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5433617" y="1275601"/>
            <a:ext cx="2129400" cy="2839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983314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D02F38-7493-3D47-9C99-D50F19558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10363200" cy="623173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ARKit</a:t>
            </a:r>
            <a:r>
              <a:rPr lang="en-US" dirty="0"/>
              <a:t>/</a:t>
            </a:r>
            <a:r>
              <a:rPr lang="en-US" dirty="0" err="1"/>
              <a:t>ARcore</a:t>
            </a:r>
            <a:r>
              <a:rPr lang="en-US" dirty="0"/>
              <a:t> (2017)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Visual Inertial Odometry (VIO) systems</a:t>
            </a:r>
          </a:p>
          <a:p>
            <a:pPr lvl="1"/>
            <a:r>
              <a:rPr lang="en-US" dirty="0"/>
              <a:t>Mobile phone pose tracked by</a:t>
            </a:r>
          </a:p>
          <a:p>
            <a:pPr lvl="2"/>
            <a:r>
              <a:rPr lang="en-US" dirty="0"/>
              <a:t>Camera (Visual), Accelerometer &amp; Gyroscope (Inertial)</a:t>
            </a:r>
          </a:p>
          <a:p>
            <a:pPr lvl="1"/>
            <a:r>
              <a:rPr lang="en-US" dirty="0"/>
              <a:t>Features</a:t>
            </a:r>
          </a:p>
          <a:p>
            <a:pPr lvl="2"/>
            <a:r>
              <a:rPr lang="en-US" dirty="0"/>
              <a:t>Plane detection, lighting detection, hardware optimization</a:t>
            </a:r>
          </a:p>
          <a:p>
            <a:pPr lvl="1"/>
            <a:r>
              <a:rPr lang="en-US" dirty="0"/>
              <a:t>Links</a:t>
            </a:r>
          </a:p>
          <a:p>
            <a:pPr lvl="2"/>
            <a:r>
              <a:rPr lang="en-US" dirty="0">
                <a:hlinkClick r:id="rId2"/>
              </a:rPr>
              <a:t>https://developer.apple.com/arkit/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3"/>
              </a:rPr>
              <a:t>https://developers.google.com/ar/</a:t>
            </a:r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80A53B-1222-9045-8209-25D684B7415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297440" y="838200"/>
            <a:ext cx="3078572" cy="2308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4193901" y="1469813"/>
            <a:ext cx="3005697" cy="1677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1814718" y="1064464"/>
            <a:ext cx="2641771" cy="1631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0545670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950DE8-585A-2440-A26F-C9BD38CA0A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Demos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C1D04-79AB-5047-A030-47AF43E960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https://youtu.be/6xDyVBsBtX8</a:t>
            </a:r>
            <a:r>
              <a:rPr lang="en-US" dirty="0"/>
              <a:t> </a:t>
            </a:r>
          </a:p>
        </p:txBody>
      </p:sp>
      <p:pic>
        <p:nvPicPr>
          <p:cNvPr id="7" name="Online Media 6" descr="Examples of work currently being done by developers with Apple's new ARKit">
            <a:hlinkClick r:id="" action="ppaction://media"/>
            <a:extLst>
              <a:ext uri="{FF2B5EF4-FFF2-40B4-BE49-F238E27FC236}">
                <a16:creationId xmlns:a16="http://schemas.microsoft.com/office/drawing/2014/main" id="{B537B924-D539-3241-B8D0-3A69C049FD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50817" y="914400"/>
            <a:ext cx="9890367" cy="55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F248CA-B43B-C94C-B593-862EB063F0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Virtual Reality</a:t>
            </a:r>
          </a:p>
          <a:p>
            <a:r>
              <a:rPr lang="en-US" dirty="0"/>
              <a:t>Mid-2000s to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C2735-E051-DC4D-A298-3588CF2552B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859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B4E0AA-3B18-DF47-9302-FA0C95265B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VR in the news</a:t>
            </a:r>
          </a:p>
          <a:p>
            <a:pPr lvl="1"/>
            <a:r>
              <a:rPr lang="en-US" dirty="0"/>
              <a:t>Yahoo! News, September 2007:</a:t>
            </a:r>
          </a:p>
          <a:p>
            <a:pPr lvl="2"/>
            <a:r>
              <a:rPr lang="en-US" dirty="0"/>
              <a:t>“Study: Kids' virtual worlds poised for growth spurt” (children’s online usage)</a:t>
            </a:r>
          </a:p>
          <a:p>
            <a:pPr lvl="2"/>
            <a:r>
              <a:rPr lang="en-US" dirty="0"/>
              <a:t>“Sony Delays 'Home' Virtual World for PS3”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VirTra</a:t>
            </a:r>
            <a:r>
              <a:rPr lang="en-US" dirty="0"/>
              <a:t> Systems Receives 24-system Simulator Order from Department of Homeland Security” (video-based training)</a:t>
            </a:r>
          </a:p>
          <a:p>
            <a:pPr lvl="2"/>
            <a:r>
              <a:rPr lang="en-US" dirty="0"/>
              <a:t>“It's a scream: Pizza patrons love coaster simulator” (motion base simulator)</a:t>
            </a:r>
          </a:p>
          <a:p>
            <a:pPr lvl="2"/>
            <a:r>
              <a:rPr lang="en-US" dirty="0"/>
              <a:t>“Patient conscious during surgery” (3D brain imaging)</a:t>
            </a:r>
          </a:p>
          <a:p>
            <a:pPr lvl="2"/>
            <a:r>
              <a:rPr lang="en-US" dirty="0"/>
              <a:t>“Digital education a virtual reality for children of Gen Net” (technology-based education)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8E3F2-95C1-7342-BE2B-7831D23665F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1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3041438" y="1210647"/>
            <a:ext cx="6109124" cy="5162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02AC9-8FA5-234B-9800-A95D9736EA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Viewmaster</a:t>
            </a:r>
            <a:r>
              <a:rPr lang="en-US" dirty="0"/>
              <a:t> (1939)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EABDD-39F2-AD40-83C6-FFC34C8FE25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50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8978" y="2977688"/>
            <a:ext cx="983240" cy="7602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443" spc="-7" dirty="0">
                <a:solidFill>
                  <a:srgbClr val="FFFFFF"/>
                </a:solidFill>
                <a:latin typeface="Arial"/>
                <a:cs typeface="Arial"/>
              </a:rPr>
              <a:t>(C) Doug Bowman, Virginia Tech,</a:t>
            </a:r>
            <a:r>
              <a:rPr sz="443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3" spc="-7" dirty="0">
                <a:solidFill>
                  <a:srgbClr val="FFFFFF"/>
                </a:solidFill>
                <a:latin typeface="Arial"/>
                <a:cs typeface="Arial"/>
              </a:rPr>
              <a:t>2008</a:t>
            </a:r>
            <a:endParaRPr sz="44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4403" y="2977688"/>
            <a:ext cx="48491" cy="76029"/>
          </a:xfrm>
          <a:prstGeom prst="rect">
            <a:avLst/>
          </a:prstGeom>
        </p:spPr>
        <p:txBody>
          <a:bodyPr vert="horz" wrap="square" lIns="0" tIns="7793" rIns="0" bIns="0" rtlCol="0">
            <a:spAutoFit/>
          </a:bodyPr>
          <a:lstStyle/>
          <a:p>
            <a:pPr marL="8659">
              <a:spcBef>
                <a:spcPts val="61"/>
              </a:spcBef>
            </a:pPr>
            <a:r>
              <a:rPr sz="443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443">
              <a:latin typeface="Arial"/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84245A-7C17-DC4C-9A1E-4597AC61D1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VR in the news</a:t>
            </a:r>
          </a:p>
          <a:p>
            <a:pPr lvl="1"/>
            <a:r>
              <a:rPr lang="en-US" dirty="0"/>
              <a:t>ACM Tech News, September 2007: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Folmer</a:t>
            </a:r>
            <a:r>
              <a:rPr lang="en-US" dirty="0"/>
              <a:t> Believes a Virtual World Doesn't Have to Be a Visual One” (Second Life)</a:t>
            </a:r>
          </a:p>
          <a:p>
            <a:pPr lvl="2"/>
            <a:r>
              <a:rPr lang="en-US" dirty="0"/>
              <a:t>“IT Joins Library of Congress Partnership to Preserve Online Games and Virtual Worlds” (Second Life)</a:t>
            </a:r>
          </a:p>
          <a:p>
            <a:pPr lvl="2"/>
            <a:r>
              <a:rPr lang="en-US" dirty="0"/>
              <a:t>“Artists 'Draw on Air' to Create 3D Illustrations” (Brown Univ. CAVE)</a:t>
            </a:r>
          </a:p>
          <a:p>
            <a:pPr lvl="2"/>
            <a:r>
              <a:rPr lang="en-US" dirty="0"/>
              <a:t>“Virtual Worlds Open Up to Blind” (Active Worlds)</a:t>
            </a:r>
          </a:p>
          <a:p>
            <a:pPr lvl="2"/>
            <a:r>
              <a:rPr lang="en-US" dirty="0"/>
              <a:t>“The Promise of Parallel Universes” (World of Warcraft)</a:t>
            </a:r>
          </a:p>
          <a:p>
            <a:pPr lvl="2"/>
            <a:r>
              <a:rPr lang="en-US" dirty="0"/>
              <a:t>“Virtual Reality Will Enhance Real-World Experiences” (future AR)</a:t>
            </a:r>
          </a:p>
          <a:p>
            <a:pPr lvl="2"/>
            <a:r>
              <a:rPr lang="en-US" dirty="0"/>
              <a:t>“Is It Live or Is It AR?” (future AR)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71614-837D-1C4C-A110-14E8D6C7DC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95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E91DD-9EA9-1C43-B58B-2465246E70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Photorealism – 1997 vs 2015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33373B-01B6-C44B-BA89-298CD261E1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130296" y="914400"/>
            <a:ext cx="5702808" cy="546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702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AFDB0E-BEDE-7B42-8447-9AD78B41DC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Photorealism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C2A84D1-D1B7-7A4E-B6E1-92C171C98C5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2136648" y="1484375"/>
            <a:ext cx="3526536" cy="3776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1392" y="5315154"/>
            <a:ext cx="1586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solidFill>
                  <a:srgbClr val="4D4D4D"/>
                </a:solidFill>
                <a:latin typeface="Times New Roman"/>
                <a:cs typeface="Times New Roman"/>
              </a:rPr>
              <a:t>VFX </a:t>
            </a:r>
            <a:r>
              <a:rPr spc="-45" dirty="0">
                <a:solidFill>
                  <a:srgbClr val="4D4D4D"/>
                </a:solidFill>
                <a:latin typeface="Times New Roman"/>
                <a:cs typeface="Times New Roman"/>
              </a:rPr>
              <a:t>Tech</a:t>
            </a:r>
            <a:r>
              <a:rPr spc="-100" dirty="0">
                <a:solidFill>
                  <a:srgbClr val="4D4D4D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4D4D4D"/>
                </a:solidFill>
                <a:latin typeface="Times New Roman"/>
                <a:cs typeface="Times New Roman"/>
              </a:rPr>
              <a:t>Demo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67984" y="1487424"/>
            <a:ext cx="3788664" cy="3788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3639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A1E7A-9C9F-F246-83BC-6BA84BB72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85800"/>
            <a:ext cx="7010401" cy="54968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VR Second Wave (2010 - )</a:t>
            </a:r>
          </a:p>
          <a:p>
            <a:pPr lvl="1"/>
            <a:r>
              <a:rPr lang="en-US" dirty="0"/>
              <a:t>2012, Palmer </a:t>
            </a:r>
            <a:r>
              <a:rPr lang="en-US" dirty="0" err="1"/>
              <a:t>Luckey</a:t>
            </a:r>
            <a:r>
              <a:rPr lang="en-US" dirty="0"/>
              <a:t> (@ 17yrs old) made a prototype headset	duct taped!</a:t>
            </a:r>
          </a:p>
          <a:p>
            <a:pPr lvl="1"/>
            <a:r>
              <a:rPr lang="en-US" dirty="0"/>
              <a:t>Aug 2012, John Carmack (doom &amp; quake) improved it and showed at E3.</a:t>
            </a:r>
          </a:p>
          <a:p>
            <a:pPr lvl="1"/>
            <a:r>
              <a:rPr lang="en-US" dirty="0"/>
              <a:t>Aug 2012, game industry leaders showed strong support, Oculus is founded</a:t>
            </a:r>
          </a:p>
          <a:p>
            <a:pPr lvl="1"/>
            <a:r>
              <a:rPr lang="en-US" dirty="0"/>
              <a:t>Sep 2012, Kickstarter very successful (raised </a:t>
            </a:r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$2.4</a:t>
            </a:r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lang="en-US" sz="3200" spc="-5" dirty="0">
                <a:solidFill>
                  <a:srgbClr val="292934"/>
                </a:solidFill>
                <a:latin typeface="Arial"/>
                <a:cs typeface="Arial"/>
              </a:rPr>
              <a:t>)</a:t>
            </a:r>
            <a:endParaRPr lang="en-US" dirty="0"/>
          </a:p>
          <a:p>
            <a:pPr lvl="1"/>
            <a:r>
              <a:rPr lang="en-US" dirty="0"/>
              <a:t>2012-2014, over 60,000 headsets sold</a:t>
            </a:r>
          </a:p>
          <a:p>
            <a:pPr lvl="1"/>
            <a:r>
              <a:rPr lang="en-US" dirty="0"/>
              <a:t>March 2014, Facebook acquires Oculus for	$2 billion.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AA957A-8079-3E4B-8355-1656A14CC4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8001000" y="1152211"/>
            <a:ext cx="3474720" cy="2066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8001000" y="3521540"/>
            <a:ext cx="3474720" cy="2193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2710032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67AB2-B57A-5849-B741-AEFA4F3F6F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Oculus Kickstarter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1FBD0-E3A7-5A40-B38E-24729CF36D5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https://youtu.be/hxptk8P15TI?t=10</a:t>
            </a:r>
            <a:r>
              <a:rPr lang="en-US" dirty="0"/>
              <a:t> </a:t>
            </a:r>
          </a:p>
        </p:txBody>
      </p:sp>
      <p:pic>
        <p:nvPicPr>
          <p:cNvPr id="7" name="Online Media 6" descr="Oculus Rift Kickstarter">
            <a:hlinkClick r:id="" action="ppaction://media"/>
            <a:extLst>
              <a:ext uri="{FF2B5EF4-FFF2-40B4-BE49-F238E27FC236}">
                <a16:creationId xmlns:a16="http://schemas.microsoft.com/office/drawing/2014/main" id="{1A39506C-1FC9-664C-9756-F4BB633AB7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7300" y="1047504"/>
            <a:ext cx="967740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776BA0-E2E3-0D4F-A6CD-019AB25457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VR Searches on Google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DB730D-929E-E142-85E7-BD333C1C8BC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Virtual Reality relative to global search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C6ADD4-DC85-B945-9DAC-5E69E0AD9CD1}"/>
              </a:ext>
            </a:extLst>
          </p:cNvPr>
          <p:cNvGrpSpPr>
            <a:grpSpLocks noChangeAspect="1"/>
          </p:cNvGrpSpPr>
          <p:nvPr/>
        </p:nvGrpSpPr>
        <p:grpSpPr>
          <a:xfrm>
            <a:off x="76200" y="1623012"/>
            <a:ext cx="12276723" cy="3787187"/>
            <a:chOff x="2401824" y="3285745"/>
            <a:chExt cx="7687056" cy="2371343"/>
          </a:xfrm>
        </p:grpSpPr>
        <p:sp>
          <p:nvSpPr>
            <p:cNvPr id="8" name="object 8"/>
            <p:cNvSpPr>
              <a:spLocks/>
            </p:cNvSpPr>
            <p:nvPr/>
          </p:nvSpPr>
          <p:spPr>
            <a:xfrm>
              <a:off x="2401824" y="3285745"/>
              <a:ext cx="7687056" cy="23713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/>
            </p:cNvSpPr>
            <p:nvPr/>
          </p:nvSpPr>
          <p:spPr>
            <a:xfrm>
              <a:off x="8135112" y="3916679"/>
              <a:ext cx="749807" cy="2042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>
              <a:spLocks/>
            </p:cNvSpPr>
            <p:nvPr/>
          </p:nvSpPr>
          <p:spPr>
            <a:xfrm>
              <a:off x="8961119" y="3822191"/>
              <a:ext cx="390144" cy="390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>
              <a:spLocks/>
            </p:cNvSpPr>
            <p:nvPr/>
          </p:nvSpPr>
          <p:spPr>
            <a:xfrm>
              <a:off x="8761476" y="4223003"/>
              <a:ext cx="72390" cy="576580"/>
            </a:xfrm>
            <a:custGeom>
              <a:avLst/>
              <a:gdLst/>
              <a:ahLst/>
              <a:cxnLst/>
              <a:rect l="l" t="t" r="r" b="b"/>
              <a:pathLst>
                <a:path w="72390" h="576579">
                  <a:moveTo>
                    <a:pt x="72008" y="0"/>
                  </a:moveTo>
                  <a:lnTo>
                    <a:pt x="0" y="5760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3388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79E4B-D865-514E-89D2-29574F1931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Desktop VR Today</a:t>
            </a:r>
          </a:p>
          <a:p>
            <a:pPr lvl="1"/>
            <a:r>
              <a:rPr lang="en-US" dirty="0"/>
              <a:t>Graphics Desktop</a:t>
            </a:r>
          </a:p>
          <a:p>
            <a:pPr lvl="2"/>
            <a:r>
              <a:rPr lang="en-US" dirty="0"/>
              <a:t>$1,500 USD</a:t>
            </a:r>
          </a:p>
          <a:p>
            <a:pPr lvl="2"/>
            <a:r>
              <a:rPr lang="en-US" dirty="0"/>
              <a:t>&gt;4 Billion poly/sec</a:t>
            </a:r>
          </a:p>
          <a:p>
            <a:pPr lvl="1"/>
            <a:r>
              <a:rPr lang="en-US" dirty="0"/>
              <a:t>HMD (</a:t>
            </a:r>
            <a:r>
              <a:rPr lang="en-US" dirty="0" err="1"/>
              <a:t>Vive</a:t>
            </a:r>
            <a:r>
              <a:rPr lang="en-US" dirty="0"/>
              <a:t> Pro)</a:t>
            </a:r>
          </a:p>
          <a:p>
            <a:pPr lvl="2"/>
            <a:r>
              <a:rPr lang="en-US" dirty="0"/>
              <a:t>$800</a:t>
            </a:r>
          </a:p>
          <a:p>
            <a:pPr lvl="2"/>
            <a:r>
              <a:rPr lang="en-US" dirty="0"/>
              <a:t>1440x1600 (per eye)</a:t>
            </a:r>
          </a:p>
          <a:p>
            <a:pPr lvl="2"/>
            <a:r>
              <a:rPr lang="en-US" dirty="0"/>
              <a:t>90Hz refresh rate</a:t>
            </a:r>
          </a:p>
          <a:p>
            <a:pPr lvl="2"/>
            <a:r>
              <a:rPr lang="en-US" dirty="0"/>
              <a:t>110</a:t>
            </a:r>
            <a:r>
              <a:rPr lang="en-US" baseline="30000" dirty="0"/>
              <a:t>o</a:t>
            </a:r>
            <a:r>
              <a:rPr lang="en-US" dirty="0"/>
              <a:t> FOV</a:t>
            </a:r>
          </a:p>
          <a:p>
            <a:pPr lvl="1"/>
            <a:r>
              <a:rPr lang="en-US" dirty="0"/>
              <a:t>Optical tracking</a:t>
            </a:r>
          </a:p>
          <a:p>
            <a:pPr lvl="2"/>
            <a:r>
              <a:rPr lang="en-US" dirty="0"/>
              <a:t>Room 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532B4C-B697-D044-BA34-845A212541C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629400" y="2209800"/>
            <a:ext cx="4276163" cy="2847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6213207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6900" y="3752730"/>
            <a:ext cx="1037921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634" spc="-5" dirty="0">
                <a:solidFill>
                  <a:srgbClr val="292934"/>
                </a:solidFill>
                <a:latin typeface="Arial"/>
                <a:cs typeface="Arial"/>
              </a:rPr>
              <a:t>Oculus</a:t>
            </a:r>
            <a:r>
              <a:rPr sz="1634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34" spc="-5" dirty="0">
                <a:solidFill>
                  <a:srgbClr val="292934"/>
                </a:solidFill>
                <a:latin typeface="Arial"/>
                <a:cs typeface="Arial"/>
              </a:rPr>
              <a:t>Rift</a:t>
            </a:r>
            <a:endParaRPr sz="1634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9313" y="5810403"/>
            <a:ext cx="1476487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634" dirty="0">
                <a:solidFill>
                  <a:srgbClr val="292934"/>
                </a:solidFill>
                <a:latin typeface="Arial"/>
                <a:cs typeface="Arial"/>
              </a:rPr>
              <a:t>Sony</a:t>
            </a:r>
            <a:r>
              <a:rPr sz="1634" spc="-82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634" dirty="0">
                <a:solidFill>
                  <a:srgbClr val="292934"/>
                </a:solidFill>
                <a:latin typeface="Arial"/>
                <a:cs typeface="Arial"/>
              </a:rPr>
              <a:t>Morpheus</a:t>
            </a:r>
            <a:endParaRPr sz="1634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8360" y="3544155"/>
            <a:ext cx="3130790" cy="2236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575792" y="1315340"/>
            <a:ext cx="3669165" cy="2896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7590611" y="3921778"/>
            <a:ext cx="1468419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634" spc="-18" dirty="0">
                <a:solidFill>
                  <a:srgbClr val="292934"/>
                </a:solidFill>
                <a:latin typeface="Arial"/>
                <a:cs typeface="Arial"/>
              </a:rPr>
              <a:t>HTC/</a:t>
            </a:r>
            <a:r>
              <a:rPr sz="1634" spc="-9" dirty="0" err="1">
                <a:solidFill>
                  <a:srgbClr val="292934"/>
                </a:solidFill>
                <a:latin typeface="Arial"/>
                <a:cs typeface="Arial"/>
              </a:rPr>
              <a:t>Vive</a:t>
            </a:r>
            <a:endParaRPr sz="1634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85437" y="1814925"/>
            <a:ext cx="3104348" cy="1907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D36CEA-1E8B-D14F-BECB-10FE015822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73" dirty="0"/>
              <a:t>Rise </a:t>
            </a:r>
            <a:r>
              <a:rPr lang="en-US" sz="4000" spc="-50" dirty="0"/>
              <a:t>of</a:t>
            </a:r>
            <a:r>
              <a:rPr lang="en-US" sz="4000" spc="-731" dirty="0"/>
              <a:t> </a:t>
            </a:r>
            <a:r>
              <a:rPr lang="en-US" sz="4000" spc="-86" dirty="0"/>
              <a:t>Consumer </a:t>
            </a:r>
            <a:r>
              <a:rPr lang="en-US" sz="4000" spc="-95" dirty="0"/>
              <a:t>HMDs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B73D9A-C108-664F-8DC5-CF68B3FF6DF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699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15EA52-4F99-C74C-8AFE-1BA862C39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2600" y="827733"/>
            <a:ext cx="4343400" cy="5202536"/>
          </a:xfrm>
        </p:spPr>
        <p:txBody>
          <a:bodyPr/>
          <a:lstStyle/>
          <a:p>
            <a:r>
              <a:rPr lang="en-US" dirty="0"/>
              <a:t>HTC </a:t>
            </a:r>
            <a:r>
              <a:rPr lang="en-US" dirty="0" err="1"/>
              <a:t>Vive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Room scale tracking</a:t>
            </a:r>
          </a:p>
          <a:p>
            <a:pPr lvl="1"/>
            <a:r>
              <a:rPr lang="en-US" dirty="0"/>
              <a:t>Gesture input devices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131B23-72A3-784D-B706-4B8F7AADE92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107569" y="1699987"/>
            <a:ext cx="4587367" cy="2548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945743" y="3874714"/>
            <a:ext cx="4126405" cy="2320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6686289" y="1135212"/>
            <a:ext cx="3385856" cy="2584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106889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79E4B-D865-514E-89D2-29574F193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1" y="827733"/>
            <a:ext cx="4800600" cy="5202536"/>
          </a:xfrm>
        </p:spPr>
        <p:txBody>
          <a:bodyPr/>
          <a:lstStyle/>
          <a:p>
            <a:r>
              <a:rPr lang="en-US" dirty="0"/>
              <a:t>“Mobile” VR</a:t>
            </a:r>
          </a:p>
          <a:p>
            <a:pPr lvl="1"/>
            <a:r>
              <a:rPr lang="en-US" dirty="0"/>
              <a:t>Oculus Go</a:t>
            </a:r>
          </a:p>
          <a:p>
            <a:pPr lvl="2"/>
            <a:r>
              <a:rPr lang="en-US" dirty="0"/>
              <a:t>Qualcomm Snapdragon 821 processor</a:t>
            </a:r>
          </a:p>
          <a:p>
            <a:pPr lvl="2"/>
            <a:r>
              <a:rPr lang="en-US" dirty="0"/>
              <a:t>5.5-inch display</a:t>
            </a:r>
          </a:p>
          <a:p>
            <a:pPr lvl="2"/>
            <a:r>
              <a:rPr lang="en-US" dirty="0"/>
              <a:t>1280 x 1440 (per eye)</a:t>
            </a:r>
          </a:p>
          <a:p>
            <a:pPr lvl="2"/>
            <a:r>
              <a:rPr lang="en-US" dirty="0"/>
              <a:t>60-72Hz refresh rate</a:t>
            </a:r>
          </a:p>
          <a:p>
            <a:pPr lvl="2"/>
            <a:r>
              <a:rPr lang="en-US" dirty="0"/>
              <a:t>$200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D0EF9-6ED4-FF4B-B783-805028010E5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74844-2003-C74B-97E1-116DE503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49" y="1981200"/>
            <a:ext cx="5638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5842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7731</TotalTime>
  <Words>2429</Words>
  <Application>Microsoft Macintosh PowerPoint</Application>
  <PresentationFormat>Widescreen</PresentationFormat>
  <Paragraphs>557</Paragraphs>
  <Slides>104</Slides>
  <Notes>2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Gill Sans MT</vt:lpstr>
      <vt:lpstr>Times New Roman</vt:lpstr>
      <vt:lpstr>17/02/15</vt:lpstr>
      <vt:lpstr>CIS 4930-001: Introduction to Augmented and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168</cp:revision>
  <cp:lastPrinted>2019-10-07T01:50:08Z</cp:lastPrinted>
  <dcterms:created xsi:type="dcterms:W3CDTF">2013-08-12T17:41:37Z</dcterms:created>
  <dcterms:modified xsi:type="dcterms:W3CDTF">2019-10-07T01:50:09Z</dcterms:modified>
</cp:coreProperties>
</file>